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3" r:id="rId2"/>
    <p:sldId id="318" r:id="rId3"/>
    <p:sldId id="328" r:id="rId4"/>
    <p:sldId id="322" r:id="rId5"/>
    <p:sldId id="331" r:id="rId6"/>
    <p:sldId id="330" r:id="rId7"/>
    <p:sldId id="324" r:id="rId8"/>
    <p:sldId id="325" r:id="rId9"/>
    <p:sldId id="329" r:id="rId10"/>
    <p:sldId id="327" r:id="rId11"/>
    <p:sldId id="326" r:id="rId12"/>
  </p:sldIdLst>
  <p:sldSz cx="12192000" cy="6858000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3101"/>
    <a:srgbClr val="0066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8"/>
      </p:cViewPr>
      <p:guideLst>
        <p:guide orient="horz" pos="2160"/>
        <p:guide pos="45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111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359A0-D2CF-44CD-8DD1-E8D52A306B2B}" type="datetimeFigureOut">
              <a:rPr lang="tr-TR" smtClean="0"/>
              <a:pPr/>
              <a:t>27.09.2016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30795-84C9-4135-B520-095D3E4116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76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/>
              <a:t>Yeteneklerine sahip sahip</a:t>
            </a:r>
          </a:p>
          <a:p>
            <a:r>
              <a:rPr lang="tr-TR" dirty="0"/>
              <a:t>XML tabanlı veriler NETSİS sisteminde içeri dışarı kayıt olarak alınabilir.</a:t>
            </a:r>
          </a:p>
          <a:p>
            <a:r>
              <a:rPr lang="tr-TR" dirty="0"/>
              <a:t>Aynı arayüzler HTTP protoklü ile yaplabilir durumda.</a:t>
            </a:r>
          </a:p>
          <a:p>
            <a:endParaRPr lang="tr-TR" dirty="0"/>
          </a:p>
          <a:p>
            <a:r>
              <a:rPr lang="tr-TR" b="1" dirty="0"/>
              <a:t>RegisterCOMFree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0795-84C9-4135-B520-095D3E4116B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011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/>
              <a:t>Yeteneklerine sahip sahip</a:t>
            </a:r>
          </a:p>
          <a:p>
            <a:r>
              <a:rPr lang="tr-TR" dirty="0"/>
              <a:t>XML tabanlı veriler NETSİS sisteminde içeri dışarı kayıt olarak alınabilir.</a:t>
            </a:r>
          </a:p>
          <a:p>
            <a:r>
              <a:rPr lang="tr-TR" dirty="0"/>
              <a:t>Aynı arayüzler HTTP protoklü ile yaplabilir durumda.</a:t>
            </a:r>
          </a:p>
          <a:p>
            <a:endParaRPr lang="tr-TR" dirty="0"/>
          </a:p>
          <a:p>
            <a:r>
              <a:rPr lang="tr-TR" b="1" dirty="0"/>
              <a:t>RegisterCOMFree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0795-84C9-4135-B520-095D3E4116B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772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30795-84C9-4135-B520-095D3E4116B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405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33342" y="2764275"/>
            <a:ext cx="3719394" cy="13216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29822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30096" y="1202499"/>
            <a:ext cx="8392209" cy="1077238"/>
          </a:xfrm>
        </p:spPr>
        <p:txBody>
          <a:bodyPr/>
          <a:lstStyle>
            <a:lvl1pPr marL="0" indent="0" algn="l">
              <a:buNone/>
              <a:defRPr sz="280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algn="l">
              <a:defRPr/>
            </a:pPr>
            <a:r>
              <a:rPr lang="en-US" sz="2400" b="1" dirty="0" err="1">
                <a:latin typeface="Calibri" charset="0"/>
                <a:cs typeface="Calibri" charset="0"/>
                <a:sym typeface="Calibri" charset="0"/>
              </a:rPr>
              <a:t>Burada</a:t>
            </a:r>
            <a:r>
              <a:rPr lang="en-US" sz="2400" b="1" dirty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2400" b="1" dirty="0" err="1">
                <a:latin typeface="Calibri" charset="0"/>
                <a:cs typeface="Calibri" charset="0"/>
                <a:sym typeface="Calibri" charset="0"/>
              </a:rPr>
              <a:t>sunum</a:t>
            </a:r>
            <a:r>
              <a:rPr lang="en-US" sz="2400" b="1" dirty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2400" b="1" dirty="0" err="1">
                <a:latin typeface="Calibri" charset="0"/>
                <a:cs typeface="Calibri" charset="0"/>
                <a:sym typeface="Calibri" charset="0"/>
              </a:rPr>
              <a:t>başlığı</a:t>
            </a:r>
            <a:r>
              <a:rPr lang="en-US" sz="2400" b="1" dirty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2400" b="1" dirty="0" err="1">
                <a:latin typeface="Calibri" charset="0"/>
                <a:cs typeface="Calibri" charset="0"/>
                <a:sym typeface="Calibri" charset="0"/>
              </a:rPr>
              <a:t>yazılacak</a:t>
            </a:r>
            <a:r>
              <a:rPr lang="en-US" sz="2400" b="1" dirty="0">
                <a:latin typeface="Calibri" charset="0"/>
                <a:cs typeface="Calibri" charset="0"/>
                <a:sym typeface="Calibri" charset="0"/>
              </a:rPr>
              <a:t>.</a:t>
            </a:r>
          </a:p>
          <a:p>
            <a:pPr algn="l">
              <a:defRPr/>
            </a:pPr>
            <a:r>
              <a:rPr lang="en-US" sz="2400" b="1" dirty="0" err="1">
                <a:latin typeface="Calibri" charset="0"/>
                <a:cs typeface="Calibri" charset="0"/>
                <a:sym typeface="Calibri" charset="0"/>
              </a:rPr>
              <a:t>Yazı</a:t>
            </a:r>
            <a:r>
              <a:rPr lang="en-US" sz="2400" b="1" dirty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2400" b="1" dirty="0" err="1">
                <a:latin typeface="Calibri" charset="0"/>
                <a:cs typeface="Calibri" charset="0"/>
                <a:sym typeface="Calibri" charset="0"/>
              </a:rPr>
              <a:t>karakteri</a:t>
            </a:r>
            <a:r>
              <a:rPr lang="en-US" sz="2400" b="1" dirty="0">
                <a:latin typeface="Calibri" charset="0"/>
                <a:cs typeface="Calibri" charset="0"/>
                <a:sym typeface="Calibri" charset="0"/>
              </a:rPr>
              <a:t> Calibri Bold 24 </a:t>
            </a:r>
            <a:r>
              <a:rPr lang="en-US" sz="2400" b="1" dirty="0" err="1">
                <a:latin typeface="Calibri" charset="0"/>
                <a:cs typeface="Calibri" charset="0"/>
                <a:sym typeface="Calibri" charset="0"/>
              </a:rPr>
              <a:t>pt</a:t>
            </a:r>
            <a:endParaRPr lang="en-US" dirty="0">
              <a:cs typeface="Helvetica Light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530475" y="4484688"/>
            <a:ext cx="4759325" cy="1552575"/>
          </a:xfrm>
        </p:spPr>
        <p:txBody>
          <a:bodyPr/>
          <a:lstStyle>
            <a:lvl1pPr marL="0" indent="0" algn="l">
              <a:buNone/>
              <a:defRPr sz="2800"/>
            </a:lvl1pPr>
          </a:lstStyle>
          <a:p>
            <a:pPr algn="l">
              <a:defRPr/>
            </a:pPr>
            <a:r>
              <a:rPr lang="en-US" sz="2400" dirty="0" err="1">
                <a:latin typeface="Calibri" charset="0"/>
                <a:cs typeface="Calibri" charset="0"/>
                <a:sym typeface="Calibri" charset="0"/>
              </a:rPr>
              <a:t>Burada</a:t>
            </a:r>
            <a:r>
              <a:rPr lang="en-US" sz="2400" dirty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2400" dirty="0" err="1">
                <a:latin typeface="Calibri" charset="0"/>
                <a:cs typeface="Calibri" charset="0"/>
                <a:sym typeface="Calibri" charset="0"/>
              </a:rPr>
              <a:t>sunumu</a:t>
            </a:r>
            <a:r>
              <a:rPr lang="en-US" sz="2400" dirty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2400" dirty="0" err="1">
                <a:latin typeface="Calibri" charset="0"/>
                <a:cs typeface="Calibri" charset="0"/>
                <a:sym typeface="Calibri" charset="0"/>
              </a:rPr>
              <a:t>hazırlayanlar</a:t>
            </a:r>
            <a:r>
              <a:rPr lang="en-US" sz="2400" dirty="0">
                <a:latin typeface="Calibri" charset="0"/>
                <a:cs typeface="Calibri" charset="0"/>
                <a:sym typeface="Calibri" charset="0"/>
              </a:rPr>
              <a:t> </a:t>
            </a:r>
          </a:p>
          <a:p>
            <a:pPr algn="l">
              <a:defRPr/>
            </a:pPr>
            <a:r>
              <a:rPr lang="en-US" sz="2400" dirty="0" err="1">
                <a:latin typeface="Calibri" charset="0"/>
                <a:cs typeface="Calibri" charset="0"/>
                <a:sym typeface="Calibri" charset="0"/>
              </a:rPr>
              <a:t>ve</a:t>
            </a:r>
            <a:r>
              <a:rPr lang="en-US" sz="2400" dirty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2400" dirty="0" err="1">
                <a:latin typeface="Calibri" charset="0"/>
                <a:cs typeface="Calibri" charset="0"/>
                <a:sym typeface="Calibri" charset="0"/>
              </a:rPr>
              <a:t>tarih</a:t>
            </a:r>
            <a:r>
              <a:rPr lang="en-US" sz="2400" dirty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2400" dirty="0" err="1">
                <a:latin typeface="Calibri" charset="0"/>
                <a:cs typeface="Calibri" charset="0"/>
                <a:sym typeface="Calibri" charset="0"/>
              </a:rPr>
              <a:t>yazılacak</a:t>
            </a:r>
            <a:r>
              <a:rPr lang="en-US" sz="2400" dirty="0">
                <a:latin typeface="Calibri" charset="0"/>
                <a:cs typeface="Calibri" charset="0"/>
                <a:sym typeface="Calibri" charset="0"/>
              </a:rPr>
              <a:t>. </a:t>
            </a:r>
          </a:p>
          <a:p>
            <a:pPr algn="l">
              <a:defRPr/>
            </a:pPr>
            <a:r>
              <a:rPr lang="en-US" sz="2400" dirty="0" err="1">
                <a:latin typeface="Calibri" charset="0"/>
                <a:cs typeface="Calibri" charset="0"/>
                <a:sym typeface="Calibri" charset="0"/>
              </a:rPr>
              <a:t>Yazı</a:t>
            </a:r>
            <a:r>
              <a:rPr lang="en-US" sz="2400" dirty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2400" dirty="0" err="1">
                <a:latin typeface="Calibri" charset="0"/>
                <a:cs typeface="Calibri" charset="0"/>
                <a:sym typeface="Calibri" charset="0"/>
              </a:rPr>
              <a:t>karakteri</a:t>
            </a:r>
            <a:r>
              <a:rPr lang="en-US" sz="2400" dirty="0">
                <a:latin typeface="Calibri" charset="0"/>
                <a:cs typeface="Calibri" charset="0"/>
                <a:sym typeface="Calibri" charset="0"/>
              </a:rPr>
              <a:t> Calibri Regular 24 pt.</a:t>
            </a:r>
            <a:endParaRPr lang="en-US" dirty="0"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1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6816-166A-4F6A-B1DB-8C949EF1180B}" type="datetimeFigureOut">
              <a:rPr lang="tr-TR" smtClean="0"/>
              <a:pPr/>
              <a:t>27.09.2016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FF5-373E-40CF-AC5D-F5D9B58479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03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6816-166A-4F6A-B1DB-8C949EF1180B}" type="datetimeFigureOut">
              <a:rPr lang="tr-TR" smtClean="0"/>
              <a:pPr/>
              <a:t>27.09.2016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FF5-373E-40CF-AC5D-F5D9B58479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6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6816-166A-4F6A-B1DB-8C949EF1180B}" type="datetimeFigureOut">
              <a:rPr lang="tr-TR" smtClean="0"/>
              <a:pPr/>
              <a:t>27.09.2016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FF5-373E-40CF-AC5D-F5D9B58479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01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6816-166A-4F6A-B1DB-8C949EF1180B}" type="datetimeFigureOut">
              <a:rPr lang="tr-TR" smtClean="0"/>
              <a:pPr/>
              <a:t>27.09.2016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FF5-373E-40CF-AC5D-F5D9B58479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77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6816-166A-4F6A-B1DB-8C949EF1180B}" type="datetimeFigureOut">
              <a:rPr lang="tr-TR" smtClean="0"/>
              <a:pPr/>
              <a:t>27.09.2016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FF5-373E-40CF-AC5D-F5D9B58479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4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6816-166A-4F6A-B1DB-8C949EF1180B}" type="datetimeFigureOut">
              <a:rPr lang="tr-TR" smtClean="0"/>
              <a:pPr/>
              <a:t>27.09.2016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FF5-373E-40CF-AC5D-F5D9B58479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05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6816-166A-4F6A-B1DB-8C949EF1180B}" type="datetimeFigureOut">
              <a:rPr lang="tr-TR" smtClean="0"/>
              <a:pPr/>
              <a:t>27.09.2016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FF5-373E-40CF-AC5D-F5D9B58479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04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6816-166A-4F6A-B1DB-8C949EF1180B}" type="datetimeFigureOut">
              <a:rPr lang="tr-TR" smtClean="0"/>
              <a:pPr/>
              <a:t>27.09.2016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FF5-373E-40CF-AC5D-F5D9B58479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39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6816-166A-4F6A-B1DB-8C949EF1180B}" type="datetimeFigureOut">
              <a:rPr lang="tr-TR" smtClean="0"/>
              <a:pPr/>
              <a:t>27.09.2016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FF5-373E-40CF-AC5D-F5D9B58479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79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6816-166A-4F6A-B1DB-8C949EF1180B}" type="datetimeFigureOut">
              <a:rPr lang="tr-TR" smtClean="0"/>
              <a:pPr/>
              <a:t>27.09.2016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FF5-373E-40CF-AC5D-F5D9B58479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29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11400" y="365125"/>
            <a:ext cx="9042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1825625"/>
            <a:ext cx="904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24805" y="6356350"/>
            <a:ext cx="17457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6816-166A-4F6A-B1DB-8C949EF1180B}" type="datetimeFigureOut">
              <a:rPr lang="tr-TR" smtClean="0"/>
              <a:pPr/>
              <a:t>27.09.2016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0" y="6356350"/>
            <a:ext cx="307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9FF5-373E-40CF-AC5D-F5D9B58479CD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937542" y="6254753"/>
            <a:ext cx="1209688" cy="4298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print"/>
          <a:srcRect l="66097"/>
          <a:stretch/>
        </p:blipFill>
        <p:spPr>
          <a:xfrm>
            <a:off x="0" y="0"/>
            <a:ext cx="7559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29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docs.logo.com.tr/pages/viewpage.action?pageId=14843907" TargetMode="External"/><Relationship Id="rId2" Type="http://schemas.openxmlformats.org/officeDocument/2006/relationships/hyperlink" Target="http://docs.logo.com.tr/display/WUA/Netsis+Ap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debeautify.org/jsonviewer" TargetMode="External"/><Relationship Id="rId5" Type="http://schemas.openxmlformats.org/officeDocument/2006/relationships/hyperlink" Target="http://jsonviewer.stack.hu/" TargetMode="External"/><Relationship Id="rId4" Type="http://schemas.openxmlformats.org/officeDocument/2006/relationships/hyperlink" Target="https://github.com/onerkaya/Netsis-NetOpenx-Rest-Clien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6753" y="398580"/>
            <a:ext cx="2183403" cy="775879"/>
          </a:xfrm>
          <a:prstGeom prst="rect">
            <a:avLst/>
          </a:prstGeom>
        </p:spPr>
      </p:pic>
      <p:sp>
        <p:nvSpPr>
          <p:cNvPr id="6" name="AutoShape 2"/>
          <p:cNvSpPr>
            <a:spLocks/>
          </p:cNvSpPr>
          <p:nvPr/>
        </p:nvSpPr>
        <p:spPr bwMode="auto">
          <a:xfrm>
            <a:off x="5535085" y="3353765"/>
            <a:ext cx="4170363" cy="838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pPr algn="l">
              <a:defRPr/>
            </a:pPr>
            <a:r>
              <a:rPr lang="tr-TR" sz="4400" b="1" dirty="0">
                <a:latin typeface="Calibri" charset="0"/>
                <a:cs typeface="Helvetica Light" charset="0"/>
                <a:sym typeface="Calibri" charset="0"/>
              </a:rPr>
              <a:t>NetOpenX-REST</a:t>
            </a:r>
            <a:endParaRPr lang="en-US" sz="6600" dirty="0">
              <a:cs typeface="Helvetica Light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29822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6753" y="2533265"/>
            <a:ext cx="2579573" cy="2479201"/>
          </a:xfrm>
          <a:prstGeom prst="rect">
            <a:avLst/>
          </a:prstGeom>
        </p:spPr>
      </p:pic>
      <p:sp>
        <p:nvSpPr>
          <p:cNvPr id="7" name="AutoShape 2"/>
          <p:cNvSpPr>
            <a:spLocks/>
          </p:cNvSpPr>
          <p:nvPr/>
        </p:nvSpPr>
        <p:spPr bwMode="auto">
          <a:xfrm>
            <a:off x="7778356" y="5850666"/>
            <a:ext cx="4170363" cy="838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pPr algn="r">
              <a:defRPr/>
            </a:pPr>
            <a:r>
              <a:rPr lang="tr-TR" sz="3200" b="1" dirty="0">
                <a:latin typeface="Calibri" charset="0"/>
                <a:cs typeface="Helvetica Light" charset="0"/>
                <a:sym typeface="Calibri" charset="0"/>
              </a:rPr>
              <a:t>Burak Çelik</a:t>
            </a:r>
          </a:p>
          <a:p>
            <a:pPr algn="r">
              <a:defRPr/>
            </a:pPr>
            <a:r>
              <a:rPr lang="tr-TR" sz="2400" dirty="0">
                <a:latin typeface="Calibri" charset="0"/>
                <a:cs typeface="Helvetica Light" charset="0"/>
                <a:sym typeface="Calibri" charset="0"/>
              </a:rPr>
              <a:t>Uyarlama Araçları Uzmanı</a:t>
            </a:r>
            <a:endParaRPr lang="en-US" sz="4000" dirty="0"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008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/>
          </p:cNvSpPr>
          <p:nvPr/>
        </p:nvSpPr>
        <p:spPr bwMode="auto">
          <a:xfrm>
            <a:off x="899886" y="928914"/>
            <a:ext cx="11000014" cy="51322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>
              <a:tabLst>
                <a:tab pos="1597025" algn="l"/>
              </a:tabLst>
              <a:defRPr/>
            </a:pPr>
            <a:endParaRPr lang="tr-TR" sz="3200" dirty="0"/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  <a:hlinkClick r:id="rId2"/>
              </a:rPr>
              <a:t>http://docs.logo.com.tr/display/WUA/Netsis+App</a:t>
            </a: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  <a:hlinkClick r:id="rId3"/>
              </a:rPr>
              <a:t>http://docs.logo.com.tr/pages/viewpage.action?pageId=14843907</a:t>
            </a: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lvl="1"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Newtonsoft.Json.dll</a:t>
            </a:r>
            <a:endParaRPr lang="tr-TR" sz="2800" dirty="0">
              <a:cs typeface="Helvetica Light" charset="0"/>
              <a:hlinkClick r:id="rId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  <a:hlinkClick r:id="rId5"/>
              </a:rPr>
              <a:t>http://jsonviewer.stack.hu/</a:t>
            </a: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  <a:hlinkClick r:id="rId6"/>
              </a:rPr>
              <a:t>http://</a:t>
            </a:r>
            <a:r>
              <a:rPr lang="tr-TR" sz="2800" dirty="0" smtClean="0">
                <a:cs typeface="Helvetica Light" charset="0"/>
                <a:hlinkClick r:id="rId6"/>
              </a:rPr>
              <a:t>codebeautify.org/jsonviewer</a:t>
            </a:r>
            <a:endParaRPr lang="tr-TR" sz="2800" dirty="0" smtClean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 smtClean="0">
                <a:cs typeface="Helvetica Light" charset="0"/>
              </a:rPr>
              <a:t>http://json2csharp.com/</a:t>
            </a: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800" dirty="0">
              <a:cs typeface="Helvetica Light" charset="0"/>
            </a:endParaRPr>
          </a:p>
        </p:txBody>
      </p:sp>
      <p:sp>
        <p:nvSpPr>
          <p:cNvPr id="3" name="AutoShape 2"/>
          <p:cNvSpPr>
            <a:spLocks/>
          </p:cNvSpPr>
          <p:nvPr/>
        </p:nvSpPr>
        <p:spPr bwMode="auto">
          <a:xfrm>
            <a:off x="762318" y="14515"/>
            <a:ext cx="8953918" cy="66765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>
              <a:tabLst>
                <a:tab pos="1597025" algn="l"/>
              </a:tabLst>
              <a:defRPr/>
            </a:pPr>
            <a:r>
              <a:rPr lang="tr-TR" sz="3200" b="1" dirty="0">
                <a:solidFill>
                  <a:srgbClr val="FF0000"/>
                </a:solidFill>
              </a:rPr>
              <a:t>Rest – Yardımcı Link ve Dll </a:t>
            </a:r>
          </a:p>
        </p:txBody>
      </p:sp>
    </p:spTree>
    <p:extLst>
      <p:ext uri="{BB962C8B-B14F-4D97-AF65-F5344CB8AC3E}">
        <p14:creationId xmlns:p14="http://schemas.microsoft.com/office/powerpoint/2010/main" val="1825050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8531" y="3706666"/>
            <a:ext cx="3719394" cy="1321698"/>
          </a:xfrm>
          <a:prstGeom prst="rect">
            <a:avLst/>
          </a:prstGeom>
        </p:spPr>
      </p:pic>
      <p:sp>
        <p:nvSpPr>
          <p:cNvPr id="6" name="AutoShape 2"/>
          <p:cNvSpPr>
            <a:spLocks/>
          </p:cNvSpPr>
          <p:nvPr/>
        </p:nvSpPr>
        <p:spPr bwMode="auto">
          <a:xfrm>
            <a:off x="2529513" y="1463570"/>
            <a:ext cx="4170363" cy="838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pPr algn="l">
              <a:defRPr/>
            </a:pPr>
            <a:endParaRPr lang="en-US" sz="4800" dirty="0">
              <a:cs typeface="Helvetica Light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29822" cy="6858000"/>
          </a:xfrm>
          <a:prstGeom prst="rect">
            <a:avLst/>
          </a:prstGeom>
        </p:spPr>
      </p:pic>
      <p:sp>
        <p:nvSpPr>
          <p:cNvPr id="8" name="AutoShape 2"/>
          <p:cNvSpPr>
            <a:spLocks/>
          </p:cNvSpPr>
          <p:nvPr/>
        </p:nvSpPr>
        <p:spPr bwMode="auto">
          <a:xfrm>
            <a:off x="8976049" y="5147907"/>
            <a:ext cx="3050674" cy="10287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pPr algn="ctr">
              <a:defRPr/>
            </a:pPr>
            <a:r>
              <a:rPr lang="tr-TR" sz="2400" b="1" dirty="0">
                <a:solidFill>
                  <a:schemeClr val="accent3">
                    <a:lumMod val="75000"/>
                  </a:schemeClr>
                </a:solidFill>
                <a:cs typeface="Helvetica Light" charset="0"/>
              </a:rPr>
              <a:t>Teşekkürler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365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/>
          </p:cNvSpPr>
          <p:nvPr/>
        </p:nvSpPr>
        <p:spPr bwMode="auto">
          <a:xfrm>
            <a:off x="1600200" y="1106423"/>
            <a:ext cx="6871643" cy="25074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Sunucu-İstemci mimarisine uygun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HTTP Protokolü üzerinden haberleşir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Veri Yapısı Html, JSON, XML olabilir</a:t>
            </a:r>
          </a:p>
          <a:p>
            <a:pPr lvl="1"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lvl="1"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lvl="1">
              <a:tabLst>
                <a:tab pos="1597025" algn="l"/>
              </a:tabLst>
              <a:defRPr/>
            </a:pPr>
            <a:endParaRPr lang="en-US" sz="2800" dirty="0">
              <a:cs typeface="Helvetica Light" charset="0"/>
            </a:endParaRPr>
          </a:p>
        </p:txBody>
      </p:sp>
      <p:sp>
        <p:nvSpPr>
          <p:cNvPr id="4" name="AutoShape 2"/>
          <p:cNvSpPr>
            <a:spLocks/>
          </p:cNvSpPr>
          <p:nvPr/>
        </p:nvSpPr>
        <p:spPr bwMode="auto">
          <a:xfrm>
            <a:off x="743158" y="0"/>
            <a:ext cx="8953918" cy="406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>
              <a:tabLst>
                <a:tab pos="1597025" algn="l"/>
              </a:tabLst>
              <a:defRPr/>
            </a:pPr>
            <a:r>
              <a:rPr lang="tr-TR" sz="3200" b="1" dirty="0">
                <a:solidFill>
                  <a:srgbClr val="FF0000"/>
                </a:solidFill>
              </a:rPr>
              <a:t>REST Nedir?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400" dirty="0">
              <a:cs typeface="Helvetica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420" y="3310128"/>
            <a:ext cx="7230836" cy="280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3395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/>
          </p:cNvSpPr>
          <p:nvPr/>
        </p:nvSpPr>
        <p:spPr bwMode="auto">
          <a:xfrm>
            <a:off x="1138172" y="740883"/>
            <a:ext cx="7671999" cy="311991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Standart Veri Aktarım Aracı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Platform Bağımsız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Kolay Entegrasyon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Multi </a:t>
            </a:r>
            <a:r>
              <a:rPr lang="tr-TR" sz="2800" dirty="0" err="1">
                <a:cs typeface="Helvetica Light" charset="0"/>
              </a:rPr>
              <a:t>Thread</a:t>
            </a: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Güvenli 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oAuth2 (accessToken)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IIS Bağımsız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800" dirty="0">
              <a:cs typeface="Helvetica Light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173" y="4195284"/>
            <a:ext cx="7517176" cy="21190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AutoShape 2"/>
          <p:cNvSpPr>
            <a:spLocks/>
          </p:cNvSpPr>
          <p:nvPr/>
        </p:nvSpPr>
        <p:spPr bwMode="auto">
          <a:xfrm>
            <a:off x="743158" y="0"/>
            <a:ext cx="8953918" cy="406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>
              <a:tabLst>
                <a:tab pos="1597025" algn="l"/>
              </a:tabLst>
              <a:defRPr/>
            </a:pPr>
            <a:r>
              <a:rPr lang="tr-TR" sz="3200" b="1" dirty="0">
                <a:solidFill>
                  <a:srgbClr val="FF0000"/>
                </a:solidFill>
              </a:rPr>
              <a:t>NetOpenX REST Nedir? 1/2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400" dirty="0"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33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117" y="2585008"/>
            <a:ext cx="4447049" cy="3810131"/>
          </a:xfrm>
          <a:prstGeom prst="rect">
            <a:avLst/>
          </a:prstGeom>
        </p:spPr>
      </p:pic>
      <p:sp>
        <p:nvSpPr>
          <p:cNvPr id="7" name="AutoShape 2"/>
          <p:cNvSpPr>
            <a:spLocks/>
          </p:cNvSpPr>
          <p:nvPr/>
        </p:nvSpPr>
        <p:spPr bwMode="auto">
          <a:xfrm>
            <a:off x="1273002" y="834644"/>
            <a:ext cx="8953918" cy="51322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NetOpenX yeteneklerine sahip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RegisterComFree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HTTP üzerinden CRUD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Daha hızlı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«Select»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JSON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800" dirty="0">
              <a:cs typeface="Helvetica Light" charset="0"/>
            </a:endParaRPr>
          </a:p>
        </p:txBody>
      </p:sp>
      <p:sp>
        <p:nvSpPr>
          <p:cNvPr id="4" name="AutoShape 2"/>
          <p:cNvSpPr>
            <a:spLocks/>
          </p:cNvSpPr>
          <p:nvPr/>
        </p:nvSpPr>
        <p:spPr bwMode="auto">
          <a:xfrm>
            <a:off x="743158" y="0"/>
            <a:ext cx="8953918" cy="406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>
              <a:tabLst>
                <a:tab pos="1597025" algn="l"/>
              </a:tabLst>
              <a:defRPr/>
            </a:pPr>
            <a:r>
              <a:rPr lang="tr-TR" sz="3200" b="1" dirty="0">
                <a:solidFill>
                  <a:srgbClr val="FF0000"/>
                </a:solidFill>
              </a:rPr>
              <a:t>NetOpenX REST Nedir? 2/2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400" dirty="0"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807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/>
          </p:cNvSpPr>
          <p:nvPr/>
        </p:nvSpPr>
        <p:spPr bwMode="auto">
          <a:xfrm>
            <a:off x="1273002" y="834644"/>
            <a:ext cx="8953918" cy="51322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 smtClean="0">
                <a:cs typeface="Helvetica Light" charset="0"/>
              </a:rPr>
              <a:t>Rest Client dll</a:t>
            </a:r>
          </a:p>
          <a:p>
            <a:pPr marL="1485900" lvl="2" indent="-5715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 smtClean="0">
                <a:cs typeface="Helvetica Light" charset="0"/>
              </a:rPr>
              <a:t>Referans alarak geliştirebilme</a:t>
            </a:r>
          </a:p>
          <a:p>
            <a:pPr marL="1485900" lvl="2" indent="-5715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 smtClean="0">
                <a:cs typeface="Helvetica Light" charset="0"/>
              </a:rPr>
              <a:t>Hazır sınıflar ile kullanım kolaylığı</a:t>
            </a:r>
          </a:p>
          <a:p>
            <a:pPr marL="1485900" lvl="2" indent="-5715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 smtClean="0">
                <a:cs typeface="Helvetica Light" charset="0"/>
              </a:rPr>
              <a:t>Register işlemine gerek duymaz</a:t>
            </a:r>
          </a:p>
          <a:p>
            <a:pPr marL="1485900" lvl="2" indent="-5715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 smtClean="0">
                <a:cs typeface="Helvetica Light" charset="0"/>
              </a:rPr>
              <a:t>.Net platformunda tercih sebebi olabilir</a:t>
            </a:r>
          </a:p>
          <a:p>
            <a:pPr lvl="2"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 smtClean="0">
                <a:cs typeface="Helvetica Light" charset="0"/>
              </a:rPr>
              <a:t>Com Client dll</a:t>
            </a:r>
            <a:endParaRPr lang="tr-TR" sz="2800" dirty="0">
              <a:cs typeface="Helvetica Light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 smtClean="0">
                <a:cs typeface="Helvetica Light" charset="0"/>
              </a:rPr>
              <a:t>Referans alarak geliştirebilme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 smtClean="0">
                <a:cs typeface="Helvetica Light" charset="0"/>
              </a:rPr>
              <a:t>Hazır sınıflar ile kullanım kolaylığı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 smtClean="0">
                <a:cs typeface="Helvetica Light" charset="0"/>
              </a:rPr>
              <a:t>Regasm.exe ile register işlemi gerektirir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 smtClean="0">
                <a:cs typeface="Helvetica Light" charset="0"/>
              </a:rPr>
              <a:t>Excel,Vba gibi teknolojilerde tercih edilmeli</a:t>
            </a: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800" dirty="0">
              <a:cs typeface="Helvetica Light" charset="0"/>
            </a:endParaRPr>
          </a:p>
        </p:txBody>
      </p:sp>
      <p:sp>
        <p:nvSpPr>
          <p:cNvPr id="4" name="AutoShape 2"/>
          <p:cNvSpPr>
            <a:spLocks/>
          </p:cNvSpPr>
          <p:nvPr/>
        </p:nvSpPr>
        <p:spPr bwMode="auto">
          <a:xfrm>
            <a:off x="743158" y="0"/>
            <a:ext cx="8953918" cy="406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>
              <a:tabLst>
                <a:tab pos="1597025" algn="l"/>
              </a:tabLst>
              <a:defRPr/>
            </a:pPr>
            <a:r>
              <a:rPr lang="tr-TR" sz="3200" b="1" dirty="0" smtClean="0">
                <a:solidFill>
                  <a:srgbClr val="FF0000"/>
                </a:solidFill>
              </a:rPr>
              <a:t>REST-Erişim Araçları</a:t>
            </a:r>
            <a:endParaRPr lang="tr-TR" sz="3200" b="1" dirty="0">
              <a:solidFill>
                <a:srgbClr val="FF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400" dirty="0"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386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013" y="406400"/>
            <a:ext cx="9086125" cy="6057549"/>
          </a:xfrm>
          <a:prstGeom prst="rect">
            <a:avLst/>
          </a:prstGeom>
        </p:spPr>
      </p:pic>
      <p:sp>
        <p:nvSpPr>
          <p:cNvPr id="7" name="AutoShape 2"/>
          <p:cNvSpPr>
            <a:spLocks/>
          </p:cNvSpPr>
          <p:nvPr/>
        </p:nvSpPr>
        <p:spPr bwMode="auto">
          <a:xfrm>
            <a:off x="2521158" y="406400"/>
            <a:ext cx="8953918" cy="51322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>
              <a:tabLst>
                <a:tab pos="1597025" algn="l"/>
              </a:tabLst>
              <a:defRPr/>
            </a:pPr>
            <a:endParaRPr lang="tr-TR" sz="24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tr-TR" sz="24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400" dirty="0">
              <a:cs typeface="Helvetica Light" charset="0"/>
            </a:endParaRPr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743158" y="0"/>
            <a:ext cx="8953918" cy="406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>
              <a:tabLst>
                <a:tab pos="1597025" algn="l"/>
              </a:tabLst>
              <a:defRPr/>
            </a:pPr>
            <a:r>
              <a:rPr lang="tr-TR" sz="3200" b="1" dirty="0">
                <a:solidFill>
                  <a:srgbClr val="FF0000"/>
                </a:solidFill>
              </a:rPr>
              <a:t>REST Paketi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400" dirty="0"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84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/>
          </p:cNvSpPr>
          <p:nvPr/>
        </p:nvSpPr>
        <p:spPr bwMode="auto">
          <a:xfrm>
            <a:off x="2521158" y="406400"/>
            <a:ext cx="8953918" cy="51322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>
              <a:tabLst>
                <a:tab pos="1597025" algn="l"/>
              </a:tabLst>
              <a:defRPr/>
            </a:pPr>
            <a:endParaRPr lang="tr-TR" sz="24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tr-TR" sz="24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400" dirty="0">
              <a:cs typeface="Helvetica Light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143" y="1354257"/>
            <a:ext cx="10537371" cy="11946080"/>
          </a:xfrm>
          <a:prstGeom prst="rect">
            <a:avLst/>
          </a:prstGeom>
        </p:spPr>
      </p:pic>
      <p:sp>
        <p:nvSpPr>
          <p:cNvPr id="4" name="AutoShape 2"/>
          <p:cNvSpPr>
            <a:spLocks/>
          </p:cNvSpPr>
          <p:nvPr/>
        </p:nvSpPr>
        <p:spPr bwMode="auto">
          <a:xfrm>
            <a:off x="743158" y="0"/>
            <a:ext cx="8953918" cy="406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>
              <a:tabLst>
                <a:tab pos="1597025" algn="l"/>
              </a:tabLst>
              <a:defRPr/>
            </a:pPr>
            <a:r>
              <a:rPr lang="tr-TR" sz="3200" b="1" dirty="0">
                <a:solidFill>
                  <a:srgbClr val="FF0000"/>
                </a:solidFill>
              </a:rPr>
              <a:t>REST Paketi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400" dirty="0"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190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6 2.96296E-6 L 0.00365 -0.825 " pathEditMode="relative" rAng="0" ptsTypes="AA">
                                      <p:cBhvr>
                                        <p:cTn id="6" dur="4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4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935963" y="1311471"/>
            <a:ext cx="5846432" cy="4749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AutoShape 2"/>
          <p:cNvSpPr>
            <a:spLocks/>
          </p:cNvSpPr>
          <p:nvPr/>
        </p:nvSpPr>
        <p:spPr bwMode="auto">
          <a:xfrm>
            <a:off x="967681" y="1166329"/>
            <a:ext cx="4155861" cy="331858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Swagger Desteği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ComClient.dll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tr-TR" sz="2800" dirty="0">
                <a:cs typeface="Helvetica Light" charset="0"/>
              </a:rPr>
              <a:t>JavaScript </a:t>
            </a:r>
          </a:p>
          <a:p>
            <a:pPr lvl="1"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800" dirty="0">
              <a:cs typeface="Helvetica Light" charset="0"/>
            </a:endParaRPr>
          </a:p>
        </p:txBody>
      </p:sp>
      <p:sp>
        <p:nvSpPr>
          <p:cNvPr id="4" name="AutoShape 2"/>
          <p:cNvSpPr>
            <a:spLocks/>
          </p:cNvSpPr>
          <p:nvPr/>
        </p:nvSpPr>
        <p:spPr bwMode="auto">
          <a:xfrm>
            <a:off x="762318" y="14515"/>
            <a:ext cx="8953918" cy="66765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>
              <a:tabLst>
                <a:tab pos="1597025" algn="l"/>
              </a:tabLst>
              <a:defRPr/>
            </a:pPr>
            <a:r>
              <a:rPr lang="tr-TR" sz="3200" b="1" dirty="0">
                <a:solidFill>
                  <a:srgbClr val="FF0000"/>
                </a:solidFill>
              </a:rPr>
              <a:t>REST – Yardımcı Araçlar</a:t>
            </a:r>
          </a:p>
        </p:txBody>
      </p:sp>
    </p:spTree>
    <p:extLst>
      <p:ext uri="{BB962C8B-B14F-4D97-AF65-F5344CB8AC3E}">
        <p14:creationId xmlns:p14="http://schemas.microsoft.com/office/powerpoint/2010/main" val="12177325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/>
          </p:cNvSpPr>
          <p:nvPr/>
        </p:nvSpPr>
        <p:spPr bwMode="auto">
          <a:xfrm>
            <a:off x="967681" y="1166329"/>
            <a:ext cx="4155861" cy="331858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en-US" sz="2800" dirty="0">
                <a:cs typeface="Helvetica Light" charset="0"/>
              </a:rPr>
              <a:t>Test </a:t>
            </a:r>
            <a:r>
              <a:rPr lang="en-US" sz="2800" dirty="0" err="1">
                <a:cs typeface="Helvetica Light" charset="0"/>
              </a:rPr>
              <a:t>Uygulaması</a:t>
            </a:r>
            <a:r>
              <a:rPr lang="tr-TR" sz="2800" dirty="0">
                <a:cs typeface="Helvetica Light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r>
              <a:rPr lang="en-US" sz="2800" dirty="0">
                <a:cs typeface="Helvetica Light" charset="0"/>
              </a:rPr>
              <a:t>Rest Manager</a:t>
            </a: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tr-TR" sz="2800" dirty="0">
              <a:cs typeface="Helvetica Light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597025" algn="l"/>
              </a:tabLst>
              <a:defRPr/>
            </a:pPr>
            <a:endParaRPr lang="en-US" sz="2800" dirty="0">
              <a:cs typeface="Helvetica Light" charset="0"/>
            </a:endParaRPr>
          </a:p>
        </p:txBody>
      </p:sp>
      <p:sp>
        <p:nvSpPr>
          <p:cNvPr id="4" name="AutoShape 2"/>
          <p:cNvSpPr>
            <a:spLocks/>
          </p:cNvSpPr>
          <p:nvPr/>
        </p:nvSpPr>
        <p:spPr bwMode="auto">
          <a:xfrm>
            <a:off x="762318" y="14515"/>
            <a:ext cx="8953918" cy="66765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>
              <a:tabLst>
                <a:tab pos="1597025" algn="l"/>
              </a:tabLst>
              <a:defRPr/>
            </a:pPr>
            <a:r>
              <a:rPr lang="tr-TR" sz="3200" b="1" dirty="0">
                <a:solidFill>
                  <a:srgbClr val="FF0000"/>
                </a:solidFill>
              </a:rPr>
              <a:t>REST – Yardımcı Araçlar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261" y="2256280"/>
            <a:ext cx="6175546" cy="33501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3921" y="1243584"/>
            <a:ext cx="3120270" cy="436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146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4983</TotalTime>
  <Words>202</Words>
  <Application>Microsoft Office PowerPoint</Application>
  <PresentationFormat>Widescreen</PresentationFormat>
  <Paragraphs>74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Netsis NetOpenX Rest Sunumu</dc:title>
  <dc:creator>Oner.Kaya@logo.com.tr</dc:creator>
  <cp:lastModifiedBy>Burak Celik</cp:lastModifiedBy>
  <cp:revision>290</cp:revision>
  <cp:lastPrinted>2015-07-28T09:31:19Z</cp:lastPrinted>
  <dcterms:created xsi:type="dcterms:W3CDTF">2013-12-19T13:57:34Z</dcterms:created>
  <dcterms:modified xsi:type="dcterms:W3CDTF">2016-09-27T11:35:14Z</dcterms:modified>
</cp:coreProperties>
</file>