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omments/comment1.xml" ContentType="application/vnd.openxmlformats-officedocument.presentationml.comments+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sldIdLst>
    <p:sldId id="283" r:id="rId2"/>
    <p:sldId id="319" r:id="rId3"/>
    <p:sldId id="320" r:id="rId4"/>
    <p:sldId id="325" r:id="rId5"/>
    <p:sldId id="324" r:id="rId6"/>
    <p:sldId id="287" r:id="rId7"/>
    <p:sldId id="334" r:id="rId8"/>
    <p:sldId id="322" r:id="rId9"/>
    <p:sldId id="323" r:id="rId10"/>
    <p:sldId id="321" r:id="rId11"/>
    <p:sldId id="307" r:id="rId12"/>
    <p:sldId id="315" r:id="rId13"/>
    <p:sldId id="311" r:id="rId14"/>
    <p:sldId id="316" r:id="rId15"/>
    <p:sldId id="318" r:id="rId16"/>
    <p:sldId id="332" r:id="rId17"/>
    <p:sldId id="312" r:id="rId18"/>
    <p:sldId id="333" r:id="rId19"/>
    <p:sldId id="317" r:id="rId20"/>
    <p:sldId id="328" r:id="rId21"/>
    <p:sldId id="329" r:id="rId22"/>
    <p:sldId id="326" r:id="rId23"/>
    <p:sldId id="327" r:id="rId24"/>
    <p:sldId id="330" r:id="rId25"/>
    <p:sldId id="309" r:id="rId26"/>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urak Celik" initials="BC" lastIdx="1" clrIdx="0">
    <p:extLst>
      <p:ext uri="{19B8F6BF-5375-455C-9EA6-DF929625EA0E}">
        <p15:presenceInfo xmlns:p15="http://schemas.microsoft.com/office/powerpoint/2012/main" userId="S-1-5-21-1588283499-1822172397-622671684-15167"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66"/>
    <a:srgbClr val="FF9900"/>
    <a:srgbClr val="E1310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987" autoAdjust="0"/>
    <p:restoredTop sz="71429" autoAdjust="0"/>
  </p:normalViewPr>
  <p:slideViewPr>
    <p:cSldViewPr snapToGrid="0">
      <p:cViewPr varScale="1">
        <p:scale>
          <a:sx n="62" d="100"/>
          <a:sy n="62" d="100"/>
        </p:scale>
        <p:origin x="1440" y="58"/>
      </p:cViewPr>
      <p:guideLst>
        <p:guide orient="horz" pos="2160"/>
        <p:guide pos="3840"/>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88" d="100"/>
          <a:sy n="88" d="100"/>
        </p:scale>
        <p:origin x="3820" y="8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comments/comment1.xml><?xml version="1.0" encoding="utf-8"?>
<p:cmLst xmlns:a="http://schemas.openxmlformats.org/drawingml/2006/main" xmlns:r="http://schemas.openxmlformats.org/officeDocument/2006/relationships" xmlns:p="http://schemas.openxmlformats.org/presentationml/2006/main">
  <p:cm authorId="1" dt="2016-11-07T08:42:11.236" idx="1">
    <p:pos x="10" y="10"/>
    <p:text>Rest mimarisini kullanarak HTTP protokolleri üzerinden veri aktarım işlemlerini yapar.Netopenx kütüphanesini kullanır.Lisans gerektirmez.
Insert Update Create Delete işlemleri ile Json veri aktarımı sağlar.oAuth2 standartları ile güvenli erişim sunar.Web veya windows tabanlı projeleriniz IIS'e ihtiyaç duymadan çalışır</p:text>
    <p:extLst>
      <p:ext uri="{C676402C-5697-4E1C-873F-D02D1690AC5C}">
        <p15:threadingInfo xmlns:p15="http://schemas.microsoft.com/office/powerpoint/2012/main" timeZoneBias="-180"/>
      </p:ext>
    </p:extLst>
  </p:cm>
</p: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tr-T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60359A0-D2CF-44CD-8DD1-E8D52A306B2B}" type="datetimeFigureOut">
              <a:rPr lang="tr-TR" smtClean="0"/>
              <a:pPr/>
              <a:t>22.02.2017</a:t>
            </a:fld>
            <a:endParaRPr lang="tr-TR"/>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tr-TR"/>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tr-T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3330795-84C9-4135-B520-095D3E4116BC}" type="slidenum">
              <a:rPr lang="tr-TR" smtClean="0"/>
              <a:pPr/>
              <a:t>‹#›</a:t>
            </a:fld>
            <a:endParaRPr lang="tr-TR"/>
          </a:p>
        </p:txBody>
      </p:sp>
    </p:spTree>
    <p:extLst>
      <p:ext uri="{BB962C8B-B14F-4D97-AF65-F5344CB8AC3E}">
        <p14:creationId xmlns:p14="http://schemas.microsoft.com/office/powerpoint/2010/main" val="7077630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a:p>
        </p:txBody>
      </p:sp>
      <p:sp>
        <p:nvSpPr>
          <p:cNvPr id="4" name="Slide Number Placeholder 3"/>
          <p:cNvSpPr>
            <a:spLocks noGrp="1"/>
          </p:cNvSpPr>
          <p:nvPr>
            <p:ph type="sldNum" sz="quarter" idx="10"/>
          </p:nvPr>
        </p:nvSpPr>
        <p:spPr/>
        <p:txBody>
          <a:bodyPr/>
          <a:lstStyle/>
          <a:p>
            <a:fld id="{E3330795-84C9-4135-B520-095D3E4116BC}" type="slidenum">
              <a:rPr lang="tr-TR" smtClean="0"/>
              <a:pPr/>
              <a:t>1</a:t>
            </a:fld>
            <a:endParaRPr lang="tr-TR"/>
          </a:p>
        </p:txBody>
      </p:sp>
    </p:spTree>
    <p:extLst>
      <p:ext uri="{BB962C8B-B14F-4D97-AF65-F5344CB8AC3E}">
        <p14:creationId xmlns:p14="http://schemas.microsoft.com/office/powerpoint/2010/main" val="21978463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330795-84C9-4135-B520-095D3E4116BC}" type="slidenum">
              <a:rPr lang="tr-TR" smtClean="0"/>
              <a:pPr/>
              <a:t>14</a:t>
            </a:fld>
            <a:endParaRPr lang="tr-TR"/>
          </a:p>
        </p:txBody>
      </p:sp>
    </p:spTree>
    <p:extLst>
      <p:ext uri="{BB962C8B-B14F-4D97-AF65-F5344CB8AC3E}">
        <p14:creationId xmlns:p14="http://schemas.microsoft.com/office/powerpoint/2010/main" val="149265577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330795-84C9-4135-B520-095D3E4116BC}" type="slidenum">
              <a:rPr lang="tr-TR" smtClean="0"/>
              <a:pPr/>
              <a:t>15</a:t>
            </a:fld>
            <a:endParaRPr lang="tr-TR"/>
          </a:p>
        </p:txBody>
      </p:sp>
    </p:spTree>
    <p:extLst>
      <p:ext uri="{BB962C8B-B14F-4D97-AF65-F5344CB8AC3E}">
        <p14:creationId xmlns:p14="http://schemas.microsoft.com/office/powerpoint/2010/main" val="187053663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330795-84C9-4135-B520-095D3E4116BC}" type="slidenum">
              <a:rPr lang="tr-TR" smtClean="0"/>
              <a:pPr/>
              <a:t>16</a:t>
            </a:fld>
            <a:endParaRPr lang="tr-TR"/>
          </a:p>
        </p:txBody>
      </p:sp>
    </p:spTree>
    <p:extLst>
      <p:ext uri="{BB962C8B-B14F-4D97-AF65-F5344CB8AC3E}">
        <p14:creationId xmlns:p14="http://schemas.microsoft.com/office/powerpoint/2010/main" val="295372089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E3330795-84C9-4135-B520-095D3E4116BC}" type="slidenum">
              <a:rPr lang="tr-TR" smtClean="0"/>
              <a:pPr/>
              <a:t>17</a:t>
            </a:fld>
            <a:endParaRPr lang="tr-TR"/>
          </a:p>
        </p:txBody>
      </p:sp>
    </p:spTree>
    <p:extLst>
      <p:ext uri="{BB962C8B-B14F-4D97-AF65-F5344CB8AC3E}">
        <p14:creationId xmlns:p14="http://schemas.microsoft.com/office/powerpoint/2010/main" val="29076622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330795-84C9-4135-B520-095D3E4116BC}" type="slidenum">
              <a:rPr lang="tr-TR" smtClean="0"/>
              <a:pPr/>
              <a:t>18</a:t>
            </a:fld>
            <a:endParaRPr lang="tr-TR"/>
          </a:p>
        </p:txBody>
      </p:sp>
    </p:spTree>
    <p:extLst>
      <p:ext uri="{BB962C8B-B14F-4D97-AF65-F5344CB8AC3E}">
        <p14:creationId xmlns:p14="http://schemas.microsoft.com/office/powerpoint/2010/main" val="256038326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330795-84C9-4135-B520-095D3E4116BC}" type="slidenum">
              <a:rPr lang="tr-TR" smtClean="0"/>
              <a:pPr/>
              <a:t>19</a:t>
            </a:fld>
            <a:endParaRPr lang="tr-TR"/>
          </a:p>
        </p:txBody>
      </p:sp>
    </p:spTree>
    <p:extLst>
      <p:ext uri="{BB962C8B-B14F-4D97-AF65-F5344CB8AC3E}">
        <p14:creationId xmlns:p14="http://schemas.microsoft.com/office/powerpoint/2010/main" val="2264600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330795-84C9-4135-B520-095D3E4116BC}" type="slidenum">
              <a:rPr lang="tr-TR" smtClean="0"/>
              <a:pPr/>
              <a:t>20</a:t>
            </a:fld>
            <a:endParaRPr lang="tr-TR"/>
          </a:p>
        </p:txBody>
      </p:sp>
    </p:spTree>
    <p:extLst>
      <p:ext uri="{BB962C8B-B14F-4D97-AF65-F5344CB8AC3E}">
        <p14:creationId xmlns:p14="http://schemas.microsoft.com/office/powerpoint/2010/main" val="283355344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E3330795-84C9-4135-B520-095D3E4116BC}" type="slidenum">
              <a:rPr lang="tr-TR" smtClean="0"/>
              <a:pPr/>
              <a:t>25</a:t>
            </a:fld>
            <a:endParaRPr lang="tr-TR"/>
          </a:p>
        </p:txBody>
      </p:sp>
    </p:spTree>
    <p:extLst>
      <p:ext uri="{BB962C8B-B14F-4D97-AF65-F5344CB8AC3E}">
        <p14:creationId xmlns:p14="http://schemas.microsoft.com/office/powerpoint/2010/main" val="222823223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a:p>
        </p:txBody>
      </p:sp>
      <p:sp>
        <p:nvSpPr>
          <p:cNvPr id="4" name="Slide Number Placeholder 3"/>
          <p:cNvSpPr>
            <a:spLocks noGrp="1"/>
          </p:cNvSpPr>
          <p:nvPr>
            <p:ph type="sldNum" sz="quarter" idx="10"/>
          </p:nvPr>
        </p:nvSpPr>
        <p:spPr/>
        <p:txBody>
          <a:bodyPr/>
          <a:lstStyle/>
          <a:p>
            <a:fld id="{E3330795-84C9-4135-B520-095D3E4116BC}" type="slidenum">
              <a:rPr lang="tr-TR" smtClean="0"/>
              <a:pPr/>
              <a:t>6</a:t>
            </a:fld>
            <a:endParaRPr lang="tr-TR"/>
          </a:p>
        </p:txBody>
      </p:sp>
    </p:spTree>
    <p:extLst>
      <p:ext uri="{BB962C8B-B14F-4D97-AF65-F5344CB8AC3E}">
        <p14:creationId xmlns:p14="http://schemas.microsoft.com/office/powerpoint/2010/main" val="71181570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a:p>
        </p:txBody>
      </p:sp>
      <p:sp>
        <p:nvSpPr>
          <p:cNvPr id="4" name="Slide Number Placeholder 3"/>
          <p:cNvSpPr>
            <a:spLocks noGrp="1"/>
          </p:cNvSpPr>
          <p:nvPr>
            <p:ph type="sldNum" sz="quarter" idx="10"/>
          </p:nvPr>
        </p:nvSpPr>
        <p:spPr/>
        <p:txBody>
          <a:bodyPr/>
          <a:lstStyle/>
          <a:p>
            <a:fld id="{E3330795-84C9-4135-B520-095D3E4116BC}" type="slidenum">
              <a:rPr lang="tr-TR" smtClean="0"/>
              <a:pPr/>
              <a:t>7</a:t>
            </a:fld>
            <a:endParaRPr lang="tr-TR"/>
          </a:p>
        </p:txBody>
      </p:sp>
    </p:spTree>
    <p:extLst>
      <p:ext uri="{BB962C8B-B14F-4D97-AF65-F5344CB8AC3E}">
        <p14:creationId xmlns:p14="http://schemas.microsoft.com/office/powerpoint/2010/main" val="17384519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a:p>
        </p:txBody>
      </p:sp>
      <p:sp>
        <p:nvSpPr>
          <p:cNvPr id="4" name="Slide Number Placeholder 3"/>
          <p:cNvSpPr>
            <a:spLocks noGrp="1"/>
          </p:cNvSpPr>
          <p:nvPr>
            <p:ph type="sldNum" sz="quarter" idx="10"/>
          </p:nvPr>
        </p:nvSpPr>
        <p:spPr/>
        <p:txBody>
          <a:bodyPr/>
          <a:lstStyle/>
          <a:p>
            <a:fld id="{E3330795-84C9-4135-B520-095D3E4116BC}" type="slidenum">
              <a:rPr lang="tr-TR" smtClean="0"/>
              <a:pPr/>
              <a:t>8</a:t>
            </a:fld>
            <a:endParaRPr lang="tr-TR"/>
          </a:p>
        </p:txBody>
      </p:sp>
    </p:spTree>
    <p:extLst>
      <p:ext uri="{BB962C8B-B14F-4D97-AF65-F5344CB8AC3E}">
        <p14:creationId xmlns:p14="http://schemas.microsoft.com/office/powerpoint/2010/main" val="13886398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a:p>
        </p:txBody>
      </p:sp>
      <p:sp>
        <p:nvSpPr>
          <p:cNvPr id="4" name="Slide Number Placeholder 3"/>
          <p:cNvSpPr>
            <a:spLocks noGrp="1"/>
          </p:cNvSpPr>
          <p:nvPr>
            <p:ph type="sldNum" sz="quarter" idx="10"/>
          </p:nvPr>
        </p:nvSpPr>
        <p:spPr/>
        <p:txBody>
          <a:bodyPr/>
          <a:lstStyle/>
          <a:p>
            <a:fld id="{E3330795-84C9-4135-B520-095D3E4116BC}" type="slidenum">
              <a:rPr lang="tr-TR" smtClean="0"/>
              <a:pPr/>
              <a:t>9</a:t>
            </a:fld>
            <a:endParaRPr lang="tr-TR"/>
          </a:p>
        </p:txBody>
      </p:sp>
    </p:spTree>
    <p:extLst>
      <p:ext uri="{BB962C8B-B14F-4D97-AF65-F5344CB8AC3E}">
        <p14:creationId xmlns:p14="http://schemas.microsoft.com/office/powerpoint/2010/main" val="33666145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tr-TR" dirty="0"/>
          </a:p>
        </p:txBody>
      </p:sp>
      <p:sp>
        <p:nvSpPr>
          <p:cNvPr id="4" name="Slide Number Placeholder 3"/>
          <p:cNvSpPr>
            <a:spLocks noGrp="1"/>
          </p:cNvSpPr>
          <p:nvPr>
            <p:ph type="sldNum" sz="quarter" idx="10"/>
          </p:nvPr>
        </p:nvSpPr>
        <p:spPr/>
        <p:txBody>
          <a:bodyPr/>
          <a:lstStyle/>
          <a:p>
            <a:fld id="{E3330795-84C9-4135-B520-095D3E4116BC}" type="slidenum">
              <a:rPr lang="tr-TR" smtClean="0"/>
              <a:pPr/>
              <a:t>10</a:t>
            </a:fld>
            <a:endParaRPr lang="tr-TR"/>
          </a:p>
        </p:txBody>
      </p:sp>
    </p:spTree>
    <p:extLst>
      <p:ext uri="{BB962C8B-B14F-4D97-AF65-F5344CB8AC3E}">
        <p14:creationId xmlns:p14="http://schemas.microsoft.com/office/powerpoint/2010/main" val="202479516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330795-84C9-4135-B520-095D3E4116BC}" type="slidenum">
              <a:rPr lang="tr-TR" smtClean="0"/>
              <a:pPr/>
              <a:t>11</a:t>
            </a:fld>
            <a:endParaRPr lang="tr-TR"/>
          </a:p>
        </p:txBody>
      </p:sp>
    </p:spTree>
    <p:extLst>
      <p:ext uri="{BB962C8B-B14F-4D97-AF65-F5344CB8AC3E}">
        <p14:creationId xmlns:p14="http://schemas.microsoft.com/office/powerpoint/2010/main" val="35579325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330795-84C9-4135-B520-095D3E4116BC}" type="slidenum">
              <a:rPr lang="tr-TR" smtClean="0"/>
              <a:pPr/>
              <a:t>12</a:t>
            </a:fld>
            <a:endParaRPr lang="tr-TR"/>
          </a:p>
        </p:txBody>
      </p:sp>
    </p:spTree>
    <p:extLst>
      <p:ext uri="{BB962C8B-B14F-4D97-AF65-F5344CB8AC3E}">
        <p14:creationId xmlns:p14="http://schemas.microsoft.com/office/powerpoint/2010/main" val="109072555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3330795-84C9-4135-B520-095D3E4116BC}" type="slidenum">
              <a:rPr lang="tr-TR" smtClean="0"/>
              <a:pPr/>
              <a:t>13</a:t>
            </a:fld>
            <a:endParaRPr lang="tr-TR"/>
          </a:p>
        </p:txBody>
      </p:sp>
    </p:spTree>
    <p:extLst>
      <p:ext uri="{BB962C8B-B14F-4D97-AF65-F5344CB8AC3E}">
        <p14:creationId xmlns:p14="http://schemas.microsoft.com/office/powerpoint/2010/main" val="25736159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tr-T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tr-TR"/>
          </a:p>
        </p:txBody>
      </p:sp>
      <p:sp>
        <p:nvSpPr>
          <p:cNvPr id="4" name="Date Placeholder 3"/>
          <p:cNvSpPr>
            <a:spLocks noGrp="1"/>
          </p:cNvSpPr>
          <p:nvPr>
            <p:ph type="dt" sz="half" idx="10"/>
          </p:nvPr>
        </p:nvSpPr>
        <p:spPr/>
        <p:txBody>
          <a:bodyPr/>
          <a:lstStyle/>
          <a:p>
            <a:fld id="{34B76816-166A-4F6A-B1DB-8C949EF1180B}" type="datetimeFigureOut">
              <a:rPr lang="tr-TR" smtClean="0"/>
              <a:pPr/>
              <a:t>22.02.2017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3FC9FF5-373E-40CF-AC5D-F5D9B58479CD}" type="slidenum">
              <a:rPr lang="tr-TR" smtClean="0"/>
              <a:pPr/>
              <a:t>‹#›</a:t>
            </a:fld>
            <a:endParaRPr lang="tr-TR"/>
          </a:p>
        </p:txBody>
      </p:sp>
    </p:spTree>
    <p:extLst>
      <p:ext uri="{BB962C8B-B14F-4D97-AF65-F5344CB8AC3E}">
        <p14:creationId xmlns:p14="http://schemas.microsoft.com/office/powerpoint/2010/main" val="28200196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p:cNvSpPr>
            <a:spLocks noGrp="1"/>
          </p:cNvSpPr>
          <p:nvPr>
            <p:ph type="dt" sz="half" idx="10"/>
          </p:nvPr>
        </p:nvSpPr>
        <p:spPr/>
        <p:txBody>
          <a:bodyPr/>
          <a:lstStyle/>
          <a:p>
            <a:fld id="{34B76816-166A-4F6A-B1DB-8C949EF1180B}" type="datetimeFigureOut">
              <a:rPr lang="tr-TR" smtClean="0"/>
              <a:pPr/>
              <a:t>22.02.2017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3FC9FF5-373E-40CF-AC5D-F5D9B58479CD}" type="slidenum">
              <a:rPr lang="tr-TR" smtClean="0"/>
              <a:pPr/>
              <a:t>‹#›</a:t>
            </a:fld>
            <a:endParaRPr lang="tr-TR"/>
          </a:p>
        </p:txBody>
      </p:sp>
    </p:spTree>
    <p:extLst>
      <p:ext uri="{BB962C8B-B14F-4D97-AF65-F5344CB8AC3E}">
        <p14:creationId xmlns:p14="http://schemas.microsoft.com/office/powerpoint/2010/main" val="20660367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tr-T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p:cNvSpPr>
            <a:spLocks noGrp="1"/>
          </p:cNvSpPr>
          <p:nvPr>
            <p:ph type="dt" sz="half" idx="10"/>
          </p:nvPr>
        </p:nvSpPr>
        <p:spPr/>
        <p:txBody>
          <a:bodyPr/>
          <a:lstStyle/>
          <a:p>
            <a:fld id="{34B76816-166A-4F6A-B1DB-8C949EF1180B}" type="datetimeFigureOut">
              <a:rPr lang="tr-TR" smtClean="0"/>
              <a:pPr/>
              <a:t>22.02.2017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3FC9FF5-373E-40CF-AC5D-F5D9B58479CD}" type="slidenum">
              <a:rPr lang="tr-TR" smtClean="0"/>
              <a:pPr/>
              <a:t>‹#›</a:t>
            </a:fld>
            <a:endParaRPr lang="tr-TR"/>
          </a:p>
        </p:txBody>
      </p:sp>
    </p:spTree>
    <p:extLst>
      <p:ext uri="{BB962C8B-B14F-4D97-AF65-F5344CB8AC3E}">
        <p14:creationId xmlns:p14="http://schemas.microsoft.com/office/powerpoint/2010/main" val="3139601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r-T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p:cNvSpPr>
            <a:spLocks noGrp="1"/>
          </p:cNvSpPr>
          <p:nvPr>
            <p:ph type="dt" sz="half" idx="10"/>
          </p:nvPr>
        </p:nvSpPr>
        <p:spPr/>
        <p:txBody>
          <a:bodyPr/>
          <a:lstStyle/>
          <a:p>
            <a:fld id="{34B76816-166A-4F6A-B1DB-8C949EF1180B}" type="datetimeFigureOut">
              <a:rPr lang="tr-TR" smtClean="0"/>
              <a:pPr/>
              <a:t>22.02.2017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3FC9FF5-373E-40CF-AC5D-F5D9B58479CD}" type="slidenum">
              <a:rPr lang="tr-TR" smtClean="0"/>
              <a:pPr/>
              <a:t>‹#›</a:t>
            </a:fld>
            <a:endParaRPr lang="tr-TR"/>
          </a:p>
        </p:txBody>
      </p:sp>
    </p:spTree>
    <p:extLst>
      <p:ext uri="{BB962C8B-B14F-4D97-AF65-F5344CB8AC3E}">
        <p14:creationId xmlns:p14="http://schemas.microsoft.com/office/powerpoint/2010/main" val="4370177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tr-T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B76816-166A-4F6A-B1DB-8C949EF1180B}" type="datetimeFigureOut">
              <a:rPr lang="tr-TR" smtClean="0"/>
              <a:pPr/>
              <a:t>22.02.2017</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63FC9FF5-373E-40CF-AC5D-F5D9B58479CD}" type="slidenum">
              <a:rPr lang="tr-TR" smtClean="0"/>
              <a:pPr/>
              <a:t>‹#›</a:t>
            </a:fld>
            <a:endParaRPr lang="tr-TR"/>
          </a:p>
        </p:txBody>
      </p:sp>
    </p:spTree>
    <p:extLst>
      <p:ext uri="{BB962C8B-B14F-4D97-AF65-F5344CB8AC3E}">
        <p14:creationId xmlns:p14="http://schemas.microsoft.com/office/powerpoint/2010/main" val="8907706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r-T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Date Placeholder 4"/>
          <p:cNvSpPr>
            <a:spLocks noGrp="1"/>
          </p:cNvSpPr>
          <p:nvPr>
            <p:ph type="dt" sz="half" idx="10"/>
          </p:nvPr>
        </p:nvSpPr>
        <p:spPr/>
        <p:txBody>
          <a:bodyPr/>
          <a:lstStyle/>
          <a:p>
            <a:fld id="{34B76816-166A-4F6A-B1DB-8C949EF1180B}" type="datetimeFigureOut">
              <a:rPr lang="tr-TR" smtClean="0"/>
              <a:pPr/>
              <a:t>22.02.2017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3FC9FF5-373E-40CF-AC5D-F5D9B58479CD}" type="slidenum">
              <a:rPr lang="tr-TR" smtClean="0"/>
              <a:pPr/>
              <a:t>‹#›</a:t>
            </a:fld>
            <a:endParaRPr lang="tr-TR"/>
          </a:p>
        </p:txBody>
      </p:sp>
    </p:spTree>
    <p:extLst>
      <p:ext uri="{BB962C8B-B14F-4D97-AF65-F5344CB8AC3E}">
        <p14:creationId xmlns:p14="http://schemas.microsoft.com/office/powerpoint/2010/main" val="16699436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tr-T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7" name="Date Placeholder 6"/>
          <p:cNvSpPr>
            <a:spLocks noGrp="1"/>
          </p:cNvSpPr>
          <p:nvPr>
            <p:ph type="dt" sz="half" idx="10"/>
          </p:nvPr>
        </p:nvSpPr>
        <p:spPr/>
        <p:txBody>
          <a:bodyPr/>
          <a:lstStyle/>
          <a:p>
            <a:fld id="{34B76816-166A-4F6A-B1DB-8C949EF1180B}" type="datetimeFigureOut">
              <a:rPr lang="tr-TR" smtClean="0"/>
              <a:pPr/>
              <a:t>22.02.2017</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63FC9FF5-373E-40CF-AC5D-F5D9B58479CD}" type="slidenum">
              <a:rPr lang="tr-TR" smtClean="0"/>
              <a:pPr/>
              <a:t>‹#›</a:t>
            </a:fld>
            <a:endParaRPr lang="tr-TR"/>
          </a:p>
        </p:txBody>
      </p:sp>
    </p:spTree>
    <p:extLst>
      <p:ext uri="{BB962C8B-B14F-4D97-AF65-F5344CB8AC3E}">
        <p14:creationId xmlns:p14="http://schemas.microsoft.com/office/powerpoint/2010/main" val="15510542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tr-TR"/>
          </a:p>
        </p:txBody>
      </p:sp>
      <p:sp>
        <p:nvSpPr>
          <p:cNvPr id="3" name="Date Placeholder 2"/>
          <p:cNvSpPr>
            <a:spLocks noGrp="1"/>
          </p:cNvSpPr>
          <p:nvPr>
            <p:ph type="dt" sz="half" idx="10"/>
          </p:nvPr>
        </p:nvSpPr>
        <p:spPr/>
        <p:txBody>
          <a:bodyPr/>
          <a:lstStyle/>
          <a:p>
            <a:fld id="{34B76816-166A-4F6A-B1DB-8C949EF1180B}" type="datetimeFigureOut">
              <a:rPr lang="tr-TR" smtClean="0"/>
              <a:pPr/>
              <a:t>22.02.2017</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63FC9FF5-373E-40CF-AC5D-F5D9B58479CD}" type="slidenum">
              <a:rPr lang="tr-TR" smtClean="0"/>
              <a:pPr/>
              <a:t>‹#›</a:t>
            </a:fld>
            <a:endParaRPr lang="tr-TR"/>
          </a:p>
        </p:txBody>
      </p:sp>
    </p:spTree>
    <p:extLst>
      <p:ext uri="{BB962C8B-B14F-4D97-AF65-F5344CB8AC3E}">
        <p14:creationId xmlns:p14="http://schemas.microsoft.com/office/powerpoint/2010/main" val="26940459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B76816-166A-4F6A-B1DB-8C949EF1180B}" type="datetimeFigureOut">
              <a:rPr lang="tr-TR" smtClean="0"/>
              <a:pPr/>
              <a:t>22.02.2017</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63FC9FF5-373E-40CF-AC5D-F5D9B58479CD}" type="slidenum">
              <a:rPr lang="tr-TR" smtClean="0"/>
              <a:pPr/>
              <a:t>‹#›</a:t>
            </a:fld>
            <a:endParaRPr lang="tr-TR"/>
          </a:p>
        </p:txBody>
      </p:sp>
    </p:spTree>
    <p:extLst>
      <p:ext uri="{BB962C8B-B14F-4D97-AF65-F5344CB8AC3E}">
        <p14:creationId xmlns:p14="http://schemas.microsoft.com/office/powerpoint/2010/main" val="16993919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tr-T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B76816-166A-4F6A-B1DB-8C949EF1180B}" type="datetimeFigureOut">
              <a:rPr lang="tr-TR" smtClean="0"/>
              <a:pPr/>
              <a:t>22.02.2017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3FC9FF5-373E-40CF-AC5D-F5D9B58479CD}" type="slidenum">
              <a:rPr lang="tr-TR" smtClean="0"/>
              <a:pPr/>
              <a:t>‹#›</a:t>
            </a:fld>
            <a:endParaRPr lang="tr-TR"/>
          </a:p>
        </p:txBody>
      </p:sp>
    </p:spTree>
    <p:extLst>
      <p:ext uri="{BB962C8B-B14F-4D97-AF65-F5344CB8AC3E}">
        <p14:creationId xmlns:p14="http://schemas.microsoft.com/office/powerpoint/2010/main" val="12247999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tr-T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34B76816-166A-4F6A-B1DB-8C949EF1180B}" type="datetimeFigureOut">
              <a:rPr lang="tr-TR" smtClean="0"/>
              <a:pPr/>
              <a:t>22.02.2017</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63FC9FF5-373E-40CF-AC5D-F5D9B58479CD}" type="slidenum">
              <a:rPr lang="tr-TR" smtClean="0"/>
              <a:pPr/>
              <a:t>‹#›</a:t>
            </a:fld>
            <a:endParaRPr lang="tr-TR"/>
          </a:p>
        </p:txBody>
      </p:sp>
    </p:spTree>
    <p:extLst>
      <p:ext uri="{BB962C8B-B14F-4D97-AF65-F5344CB8AC3E}">
        <p14:creationId xmlns:p14="http://schemas.microsoft.com/office/powerpoint/2010/main" val="7492970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tr-T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tr-T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B76816-166A-4F6A-B1DB-8C949EF1180B}" type="datetimeFigureOut">
              <a:rPr lang="tr-TR" smtClean="0"/>
              <a:pPr/>
              <a:t>22.02.2017</a:t>
            </a:fld>
            <a:endParaRPr lang="tr-T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3FC9FF5-373E-40CF-AC5D-F5D9B58479CD}" type="slidenum">
              <a:rPr lang="tr-TR" smtClean="0"/>
              <a:pPr/>
              <a:t>‹#›</a:t>
            </a:fld>
            <a:endParaRPr lang="tr-TR"/>
          </a:p>
        </p:txBody>
      </p:sp>
    </p:spTree>
    <p:extLst>
      <p:ext uri="{BB962C8B-B14F-4D97-AF65-F5344CB8AC3E}">
        <p14:creationId xmlns:p14="http://schemas.microsoft.com/office/powerpoint/2010/main" val="14562959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emf"/></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comments" Target="../comments/comment1.xml"/><Relationship Id="rId2" Type="http://schemas.openxmlformats.org/officeDocument/2006/relationships/notesSlide" Target="../notesSlides/notesSlide6.xml"/><Relationship Id="rId1" Type="http://schemas.openxmlformats.org/officeDocument/2006/relationships/slideLayout" Target="../slideLayouts/slideLayout7.xml"/><Relationship Id="rId6" Type="http://schemas.openxmlformats.org/officeDocument/2006/relationships/image" Target="../media/image9.png"/><Relationship Id="rId5" Type="http://schemas.openxmlformats.org/officeDocument/2006/relationships/image" Target="../media/image3.png"/><Relationship Id="rId4" Type="http://schemas.openxmlformats.org/officeDocument/2006/relationships/image" Target="../media/image2.emf"/></Relationships>
</file>

<file path=ppt/slides/_rels/slide11.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7.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emf"/></Relationships>
</file>

<file path=ppt/slides/_rels/slide12.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8.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emf"/></Relationships>
</file>

<file path=ppt/slides/_rels/slide13.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9.xml"/><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3.png"/><Relationship Id="rId4" Type="http://schemas.openxmlformats.org/officeDocument/2006/relationships/image" Target="../media/image2.emf"/></Relationships>
</file>

<file path=ppt/slides/_rels/slide14.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0.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emf"/></Relationships>
</file>

<file path=ppt/slides/_rels/slide1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1.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emf"/></Relationships>
</file>

<file path=ppt/slides/_rels/slide1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2.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emf"/></Relationships>
</file>

<file path=ppt/slides/_rels/slide1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3.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emf"/></Relationships>
</file>

<file path=ppt/slides/_rels/slide1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4.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emf"/></Relationships>
</file>

<file path=ppt/slides/_rels/slide1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5.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emf"/></Relationships>
</file>

<file path=ppt/slides/_rels/slide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6.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emf"/></Relationships>
</file>

<file path=ppt/slides/_rels/slide2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5.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7.xml"/><Relationship Id="rId1" Type="http://schemas.openxmlformats.org/officeDocument/2006/relationships/slideLayout" Target="../slideLayouts/slideLayout7.xml"/><Relationship Id="rId4" Type="http://schemas.openxmlformats.org/officeDocument/2006/relationships/image" Target="../media/image2.emf"/></Relationships>
</file>

<file path=ppt/slides/_rels/slide3.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 Id="rId5" Type="http://schemas.openxmlformats.org/officeDocument/2006/relationships/image" Target="../media/image6.png"/><Relationship Id="rId4"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emf"/><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6.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emf"/></Relationships>
</file>

<file path=ppt/slides/_rels/slide7.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image" Target="../media/image7.png"/><Relationship Id="rId5" Type="http://schemas.openxmlformats.org/officeDocument/2006/relationships/image" Target="../media/image3.png"/><Relationship Id="rId4" Type="http://schemas.openxmlformats.org/officeDocument/2006/relationships/image" Target="../media/image2.emf"/></Relationships>
</file>

<file path=ppt/slides/_rels/slide8.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4.xm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emf"/></Relationships>
</file>

<file path=ppt/slides/_rels/slide9.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image" Target="../media/image8.emf"/><Relationship Id="rId5" Type="http://schemas.openxmlformats.org/officeDocument/2006/relationships/image" Target="../media/image3.png"/><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3"/>
          <a:stretch>
            <a:fillRect/>
          </a:stretch>
        </p:blipFill>
        <p:spPr>
          <a:xfrm>
            <a:off x="9387282" y="879431"/>
            <a:ext cx="2167297" cy="770156"/>
          </a:xfrm>
          <a:prstGeom prst="rect">
            <a:avLst/>
          </a:prstGeom>
        </p:spPr>
      </p:pic>
      <p:sp>
        <p:nvSpPr>
          <p:cNvPr id="6" name="AutoShape 2"/>
          <p:cNvSpPr>
            <a:spLocks/>
          </p:cNvSpPr>
          <p:nvPr/>
        </p:nvSpPr>
        <p:spPr bwMode="auto">
          <a:xfrm>
            <a:off x="2529513" y="1988191"/>
            <a:ext cx="9106017" cy="1621767"/>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r">
              <a:defRPr/>
            </a:pPr>
            <a:r>
              <a:rPr lang="tr-TR" sz="5400" b="1" dirty="0">
                <a:latin typeface="Calibri" charset="0"/>
                <a:cs typeface="Calibri" charset="0"/>
                <a:sym typeface="Calibri" charset="0"/>
              </a:rPr>
              <a:t>NETSİS </a:t>
            </a:r>
          </a:p>
          <a:p>
            <a:pPr algn="r">
              <a:defRPr/>
            </a:pPr>
            <a:r>
              <a:rPr lang="tr-TR" sz="5400" b="1" dirty="0">
                <a:latin typeface="Calibri" charset="0"/>
                <a:cs typeface="Calibri" charset="0"/>
                <a:sym typeface="Calibri" charset="0"/>
              </a:rPr>
              <a:t>Uyarlama Araçları</a:t>
            </a:r>
            <a:endParaRPr lang="en-US" sz="4400" dirty="0">
              <a:cs typeface="Helvetica Light" charset="0"/>
            </a:endParaRPr>
          </a:p>
        </p:txBody>
      </p:sp>
      <p:sp>
        <p:nvSpPr>
          <p:cNvPr id="7" name="AutoShape 4"/>
          <p:cNvSpPr>
            <a:spLocks/>
          </p:cNvSpPr>
          <p:nvPr/>
        </p:nvSpPr>
        <p:spPr bwMode="auto">
          <a:xfrm>
            <a:off x="3189307" y="5070993"/>
            <a:ext cx="8446223" cy="160381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r">
              <a:defRPr/>
            </a:pPr>
            <a:r>
              <a:rPr lang="tr-TR" sz="4000" b="1" dirty="0">
                <a:solidFill>
                  <a:srgbClr val="0070C0"/>
                </a:solidFill>
                <a:latin typeface="Calibri" charset="0"/>
                <a:cs typeface="Helvetica Light" charset="0"/>
                <a:sym typeface="Calibri" charset="0"/>
              </a:rPr>
              <a:t>Sezgin Özdemir</a:t>
            </a:r>
          </a:p>
          <a:p>
            <a:pPr algn="r">
              <a:defRPr/>
            </a:pPr>
            <a:r>
              <a:rPr lang="tr-TR" sz="2400" dirty="0">
                <a:latin typeface="Calibri" charset="0"/>
                <a:cs typeface="Helvetica Light" charset="0"/>
                <a:sym typeface="Calibri" charset="0"/>
              </a:rPr>
              <a:t>Uyarlama Araçları Uzmanı</a:t>
            </a:r>
          </a:p>
        </p:txBody>
      </p:sp>
      <p:pic>
        <p:nvPicPr>
          <p:cNvPr id="9" name="Picture 8"/>
          <p:cNvPicPr>
            <a:picLocks noChangeAspect="1"/>
          </p:cNvPicPr>
          <p:nvPr/>
        </p:nvPicPr>
        <p:blipFill>
          <a:blip r:embed="rId4"/>
          <a:stretch>
            <a:fillRect/>
          </a:stretch>
        </p:blipFill>
        <p:spPr>
          <a:xfrm>
            <a:off x="0" y="0"/>
            <a:ext cx="2229822" cy="6858000"/>
          </a:xfrm>
          <a:prstGeom prst="rect">
            <a:avLst/>
          </a:prstGeom>
        </p:spPr>
      </p:pic>
      <p:sp>
        <p:nvSpPr>
          <p:cNvPr id="8" name="AutoShape 4"/>
          <p:cNvSpPr>
            <a:spLocks/>
          </p:cNvSpPr>
          <p:nvPr/>
        </p:nvSpPr>
        <p:spPr bwMode="auto">
          <a:xfrm>
            <a:off x="2530096" y="5587318"/>
            <a:ext cx="4851400" cy="1206500"/>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lgn="l">
              <a:defRPr/>
            </a:pPr>
            <a:endParaRPr lang="tr-TR" sz="2400" dirty="0">
              <a:latin typeface="Calibri" charset="0"/>
              <a:cs typeface="Helvetica Light" charset="0"/>
              <a:sym typeface="Calibri" charset="0"/>
            </a:endParaRPr>
          </a:p>
        </p:txBody>
      </p:sp>
    </p:spTree>
    <p:extLst>
      <p:ext uri="{BB962C8B-B14F-4D97-AF65-F5344CB8AC3E}">
        <p14:creationId xmlns:p14="http://schemas.microsoft.com/office/powerpoint/2010/main" val="19577008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937542" y="6254753"/>
            <a:ext cx="1209688" cy="429866"/>
          </a:xfrm>
          <a:prstGeom prst="rect">
            <a:avLst/>
          </a:prstGeom>
        </p:spPr>
      </p:pic>
      <p:pic>
        <p:nvPicPr>
          <p:cNvPr id="4" name="Picture 3"/>
          <p:cNvPicPr>
            <a:picLocks noChangeAspect="1"/>
          </p:cNvPicPr>
          <p:nvPr/>
        </p:nvPicPr>
        <p:blipFill>
          <a:blip r:embed="rId4"/>
          <a:stretch>
            <a:fillRect/>
          </a:stretch>
        </p:blipFill>
        <p:spPr>
          <a:xfrm>
            <a:off x="-1499240" y="0"/>
            <a:ext cx="2229822" cy="6858000"/>
          </a:xfrm>
          <a:prstGeom prst="rect">
            <a:avLst/>
          </a:prstGeom>
        </p:spPr>
      </p:pic>
      <p:sp>
        <p:nvSpPr>
          <p:cNvPr id="6" name="AutoShape 2"/>
          <p:cNvSpPr>
            <a:spLocks/>
          </p:cNvSpPr>
          <p:nvPr/>
        </p:nvSpPr>
        <p:spPr bwMode="auto">
          <a:xfrm>
            <a:off x="730581" y="0"/>
            <a:ext cx="8950447" cy="6057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tr-TR" sz="3200" b="1" dirty="0">
                <a:solidFill>
                  <a:srgbClr val="FD0000"/>
                </a:solidFill>
                <a:latin typeface="Calibri" charset="0"/>
                <a:cs typeface="Calibri" charset="0"/>
                <a:sym typeface="Calibri" charset="0"/>
              </a:rPr>
              <a:t>NetOpenX Rest</a:t>
            </a:r>
            <a:endParaRPr lang="en-US" sz="3200" b="1" dirty="0">
              <a:latin typeface="Calibri" charset="0"/>
              <a:cs typeface="Calibri" charset="0"/>
              <a:sym typeface="Calibri" charset="0"/>
            </a:endParaRPr>
          </a:p>
        </p:txBody>
      </p:sp>
      <p:pic>
        <p:nvPicPr>
          <p:cNvPr id="7" name="Picture 4" descr="pasted-image.pdf"/>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279219" y="6189348"/>
            <a:ext cx="806446" cy="5108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5" name="Rectangle 4"/>
          <p:cNvSpPr/>
          <p:nvPr/>
        </p:nvSpPr>
        <p:spPr>
          <a:xfrm>
            <a:off x="825500" y="918032"/>
            <a:ext cx="10629900" cy="3046988"/>
          </a:xfrm>
          <a:prstGeom prst="rect">
            <a:avLst/>
          </a:prstGeom>
        </p:spPr>
        <p:txBody>
          <a:bodyPr wrap="square">
            <a:spAutoFit/>
          </a:bodyPr>
          <a:lstStyle/>
          <a:p>
            <a:pPr marL="800100" lvl="1" indent="-342900">
              <a:buFont typeface="Arial" panose="020B0604020202020204" pitchFamily="34" charset="0"/>
              <a:buChar char="•"/>
              <a:tabLst>
                <a:tab pos="1597025" algn="l"/>
              </a:tabLst>
              <a:defRPr/>
            </a:pPr>
            <a:r>
              <a:rPr lang="tr-TR" sz="2800" dirty="0">
                <a:cs typeface="Helvetica Light" charset="0"/>
              </a:rPr>
              <a:t>Veri Aktarım Aracı</a:t>
            </a:r>
          </a:p>
          <a:p>
            <a:pPr marL="800100" lvl="1" indent="-342900">
              <a:buFont typeface="Arial" panose="020B0604020202020204" pitchFamily="34" charset="0"/>
              <a:buChar char="•"/>
              <a:tabLst>
                <a:tab pos="1597025" algn="l"/>
              </a:tabLst>
              <a:defRPr/>
            </a:pPr>
            <a:r>
              <a:rPr lang="tr-TR" sz="2800" dirty="0">
                <a:cs typeface="Helvetica Light" charset="0"/>
              </a:rPr>
              <a:t>NetOpenX özelliklerini barındırır</a:t>
            </a:r>
          </a:p>
          <a:p>
            <a:pPr marL="800100" lvl="1" indent="-342900">
              <a:buFont typeface="Arial" panose="020B0604020202020204" pitchFamily="34" charset="0"/>
              <a:buChar char="•"/>
              <a:tabLst>
                <a:tab pos="1597025" algn="l"/>
              </a:tabLst>
              <a:defRPr/>
            </a:pPr>
            <a:r>
              <a:rPr lang="tr-TR" sz="2800" dirty="0">
                <a:cs typeface="Helvetica Light" charset="0"/>
              </a:rPr>
              <a:t>Lisans gerektirmez</a:t>
            </a:r>
          </a:p>
          <a:p>
            <a:pPr marL="800100" lvl="1" indent="-342900">
              <a:buFont typeface="Arial" panose="020B0604020202020204" pitchFamily="34" charset="0"/>
              <a:buChar char="•"/>
              <a:tabLst>
                <a:tab pos="1597025" algn="l"/>
              </a:tabLst>
              <a:defRPr/>
            </a:pPr>
            <a:r>
              <a:rPr lang="tr-TR" sz="2800" dirty="0">
                <a:cs typeface="Helvetica Light" charset="0"/>
              </a:rPr>
              <a:t>Güvenli </a:t>
            </a:r>
          </a:p>
          <a:p>
            <a:pPr marL="1257300" lvl="2" indent="-342900">
              <a:buFont typeface="Arial" panose="020B0604020202020204" pitchFamily="34" charset="0"/>
              <a:buChar char="•"/>
              <a:tabLst>
                <a:tab pos="1597025" algn="l"/>
              </a:tabLst>
              <a:defRPr/>
            </a:pPr>
            <a:r>
              <a:rPr lang="tr-TR" sz="2800" dirty="0">
                <a:cs typeface="Helvetica Light" charset="0"/>
              </a:rPr>
              <a:t>oAuth2 (accessToken)</a:t>
            </a:r>
          </a:p>
          <a:p>
            <a:pPr marL="800100" lvl="1" indent="-342900">
              <a:buFont typeface="Arial" panose="020B0604020202020204" pitchFamily="34" charset="0"/>
              <a:buChar char="•"/>
              <a:tabLst>
                <a:tab pos="1597025" algn="l"/>
              </a:tabLst>
              <a:defRPr/>
            </a:pPr>
            <a:r>
              <a:rPr lang="tr-TR" sz="2800" dirty="0">
                <a:cs typeface="Helvetica Light" charset="0"/>
              </a:rPr>
              <a:t>IIS Bağımsız çalışır</a:t>
            </a:r>
          </a:p>
          <a:p>
            <a:endParaRPr lang="tr-TR" sz="2400" dirty="0"/>
          </a:p>
        </p:txBody>
      </p:sp>
      <p:pic>
        <p:nvPicPr>
          <p:cNvPr id="8" name="Picture 7"/>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3576953" y="4205797"/>
            <a:ext cx="7036388" cy="1983551"/>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24329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937542" y="6254753"/>
            <a:ext cx="1209688" cy="429866"/>
          </a:xfrm>
          <a:prstGeom prst="rect">
            <a:avLst/>
          </a:prstGeom>
        </p:spPr>
      </p:pic>
      <p:pic>
        <p:nvPicPr>
          <p:cNvPr id="6" name="Picture 5"/>
          <p:cNvPicPr>
            <a:picLocks noChangeAspect="1"/>
          </p:cNvPicPr>
          <p:nvPr/>
        </p:nvPicPr>
        <p:blipFill>
          <a:blip r:embed="rId4"/>
          <a:stretch>
            <a:fillRect/>
          </a:stretch>
        </p:blipFill>
        <p:spPr>
          <a:xfrm>
            <a:off x="-1499240" y="0"/>
            <a:ext cx="2229822" cy="6858000"/>
          </a:xfrm>
          <a:prstGeom prst="rect">
            <a:avLst/>
          </a:prstGeom>
        </p:spPr>
      </p:pic>
      <p:sp>
        <p:nvSpPr>
          <p:cNvPr id="8" name="AutoShape 2"/>
          <p:cNvSpPr>
            <a:spLocks/>
          </p:cNvSpPr>
          <p:nvPr/>
        </p:nvSpPr>
        <p:spPr bwMode="auto">
          <a:xfrm>
            <a:off x="730582" y="0"/>
            <a:ext cx="4170363" cy="63932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tr-TR" sz="3200" b="1" dirty="0">
                <a:solidFill>
                  <a:srgbClr val="FD0000"/>
                </a:solidFill>
                <a:latin typeface="Calibri" charset="0"/>
                <a:cs typeface="Calibri" charset="0"/>
                <a:sym typeface="Calibri" charset="0"/>
              </a:rPr>
              <a:t>Netopenx Nedir?</a:t>
            </a:r>
            <a:endParaRPr lang="en-US" sz="3200" b="1" dirty="0">
              <a:solidFill>
                <a:srgbClr val="FD0000"/>
              </a:solidFill>
              <a:latin typeface="Calibri" charset="0"/>
              <a:cs typeface="Calibri" charset="0"/>
              <a:sym typeface="Calibri" charset="0"/>
            </a:endParaRPr>
          </a:p>
        </p:txBody>
      </p:sp>
      <p:sp>
        <p:nvSpPr>
          <p:cNvPr id="5" name="TextBox 4"/>
          <p:cNvSpPr txBox="1"/>
          <p:nvPr/>
        </p:nvSpPr>
        <p:spPr>
          <a:xfrm>
            <a:off x="937542" y="639324"/>
            <a:ext cx="5639493" cy="3970318"/>
          </a:xfrm>
          <a:prstGeom prst="rect">
            <a:avLst/>
          </a:prstGeom>
          <a:noFill/>
        </p:spPr>
        <p:txBody>
          <a:bodyPr wrap="none" rtlCol="0">
            <a:spAutoFit/>
          </a:bodyPr>
          <a:lstStyle/>
          <a:p>
            <a:pPr marL="285750" lvl="0" indent="-285750">
              <a:lnSpc>
                <a:spcPct val="150000"/>
              </a:lnSpc>
              <a:buFont typeface="Arial" panose="020B0604020202020204" pitchFamily="34" charset="0"/>
              <a:buChar char="•"/>
            </a:pPr>
            <a:r>
              <a:rPr lang="tr-TR" sz="2800" dirty="0"/>
              <a:t>Veri Aktarım Aracı</a:t>
            </a:r>
          </a:p>
          <a:p>
            <a:pPr marL="285750" indent="-285750">
              <a:lnSpc>
                <a:spcPct val="150000"/>
              </a:lnSpc>
              <a:buFont typeface="Arial" panose="020B0604020202020204" pitchFamily="34" charset="0"/>
              <a:buChar char="•"/>
            </a:pPr>
            <a:r>
              <a:rPr lang="tr-TR" sz="2800" dirty="0"/>
              <a:t>Veri bütünlüğü</a:t>
            </a:r>
          </a:p>
          <a:p>
            <a:pPr marL="285750" indent="-285750">
              <a:lnSpc>
                <a:spcPct val="150000"/>
              </a:lnSpc>
              <a:buFont typeface="Arial" panose="020B0604020202020204" pitchFamily="34" charset="0"/>
              <a:buChar char="•"/>
            </a:pPr>
            <a:r>
              <a:rPr lang="en-GB" sz="2800" dirty="0" err="1"/>
              <a:t>Hızlı</a:t>
            </a:r>
            <a:r>
              <a:rPr lang="en-GB" sz="2800" dirty="0"/>
              <a:t> ve </a:t>
            </a:r>
            <a:r>
              <a:rPr lang="en-GB" sz="2800" dirty="0" err="1"/>
              <a:t>basit</a:t>
            </a:r>
            <a:r>
              <a:rPr lang="en-GB" sz="2800" dirty="0"/>
              <a:t> </a:t>
            </a:r>
            <a:r>
              <a:rPr lang="en-GB" sz="2800" dirty="0" err="1"/>
              <a:t>kodlama</a:t>
            </a:r>
            <a:endParaRPr lang="tr-TR" sz="2800" dirty="0"/>
          </a:p>
          <a:p>
            <a:pPr marL="285750" lvl="0" indent="-285750">
              <a:lnSpc>
                <a:spcPct val="150000"/>
              </a:lnSpc>
              <a:buFont typeface="Arial" panose="020B0604020202020204" pitchFamily="34" charset="0"/>
              <a:buChar char="•"/>
            </a:pPr>
            <a:r>
              <a:rPr lang="tr-TR" sz="2800" dirty="0"/>
              <a:t>Sürüm geçişlerinden etkilenmez</a:t>
            </a:r>
          </a:p>
          <a:p>
            <a:pPr marL="285750" lvl="0" indent="-285750">
              <a:lnSpc>
                <a:spcPct val="150000"/>
              </a:lnSpc>
              <a:buFont typeface="Arial" panose="020B0604020202020204" pitchFamily="34" charset="0"/>
              <a:buChar char="•"/>
            </a:pPr>
            <a:r>
              <a:rPr lang="tr-TR" sz="2800" dirty="0"/>
              <a:t>Ç</a:t>
            </a:r>
            <a:r>
              <a:rPr lang="en-GB" sz="2800" dirty="0"/>
              <a:t>ok</a:t>
            </a:r>
            <a:r>
              <a:rPr lang="tr-TR" sz="2800" dirty="0"/>
              <a:t>lu dil desteği</a:t>
            </a:r>
            <a:r>
              <a:rPr lang="en-GB" sz="2800" dirty="0"/>
              <a:t> </a:t>
            </a:r>
            <a:r>
              <a:rPr lang="tr-TR" sz="2800" dirty="0"/>
              <a:t>(.Net,Php,Delphi..)</a:t>
            </a:r>
          </a:p>
          <a:p>
            <a:pPr marL="285750" lvl="0" indent="-285750">
              <a:lnSpc>
                <a:spcPct val="150000"/>
              </a:lnSpc>
              <a:buFont typeface="Arial" panose="020B0604020202020204" pitchFamily="34" charset="0"/>
              <a:buChar char="•"/>
            </a:pPr>
            <a:r>
              <a:rPr lang="tr-TR" sz="2800" dirty="0"/>
              <a:t>Hata yönetimi</a:t>
            </a:r>
          </a:p>
        </p:txBody>
      </p:sp>
      <p:pic>
        <p:nvPicPr>
          <p:cNvPr id="11" name="Picture 4" descr="pasted-image.pdf"/>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279219" y="6189348"/>
            <a:ext cx="806446" cy="5108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3" name="Rectangle: Rounded Corners 2"/>
          <p:cNvSpPr/>
          <p:nvPr/>
        </p:nvSpPr>
        <p:spPr>
          <a:xfrm>
            <a:off x="2379900" y="4784152"/>
            <a:ext cx="8666648" cy="190046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dirty="0"/>
              <a:t>Netsis veri sisteminde tanımlı olan kart ve fişleri Netsis veri tabanına haricen eklemek, değiştirmek ve silmek için kullanılan COM tabanlı araçtır.</a:t>
            </a:r>
          </a:p>
        </p:txBody>
      </p:sp>
    </p:spTree>
    <p:extLst>
      <p:ext uri="{BB962C8B-B14F-4D97-AF65-F5344CB8AC3E}">
        <p14:creationId xmlns:p14="http://schemas.microsoft.com/office/powerpoint/2010/main" val="11161381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
                                            <p:txEl>
                                              <p:pRg st="1" end="1"/>
                                            </p:txEl>
                                          </p:spTgt>
                                        </p:tgtEl>
                                        <p:attrNameLst>
                                          <p:attrName>style.visibility</p:attrName>
                                        </p:attrNameLst>
                                      </p:cBhvr>
                                      <p:to>
                                        <p:strVal val="visible"/>
                                      </p:to>
                                    </p:set>
                                    <p:animEffect transition="in" filter="fade">
                                      <p:cBhvr>
                                        <p:cTn id="10" dur="500"/>
                                        <p:tgtEl>
                                          <p:spTgt spid="5">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animEffect transition="in" filter="fade">
                                      <p:cBhvr>
                                        <p:cTn id="13" dur="500"/>
                                        <p:tgtEl>
                                          <p:spTgt spid="5">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5">
                                            <p:txEl>
                                              <p:pRg st="3" end="3"/>
                                            </p:txEl>
                                          </p:spTgt>
                                        </p:tgtEl>
                                        <p:attrNameLst>
                                          <p:attrName>style.visibility</p:attrName>
                                        </p:attrNameLst>
                                      </p:cBhvr>
                                      <p:to>
                                        <p:strVal val="visible"/>
                                      </p:to>
                                    </p:set>
                                    <p:animEffect transition="in" filter="fade">
                                      <p:cBhvr>
                                        <p:cTn id="16" dur="500"/>
                                        <p:tgtEl>
                                          <p:spTgt spid="5">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5">
                                            <p:txEl>
                                              <p:pRg st="4" end="4"/>
                                            </p:txEl>
                                          </p:spTgt>
                                        </p:tgtEl>
                                        <p:attrNameLst>
                                          <p:attrName>style.visibility</p:attrName>
                                        </p:attrNameLst>
                                      </p:cBhvr>
                                      <p:to>
                                        <p:strVal val="visible"/>
                                      </p:to>
                                    </p:set>
                                    <p:animEffect transition="in" filter="fade">
                                      <p:cBhvr>
                                        <p:cTn id="19" dur="500"/>
                                        <p:tgtEl>
                                          <p:spTgt spid="5">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5">
                                            <p:txEl>
                                              <p:pRg st="5" end="5"/>
                                            </p:txEl>
                                          </p:spTgt>
                                        </p:tgtEl>
                                        <p:attrNameLst>
                                          <p:attrName>style.visibility</p:attrName>
                                        </p:attrNameLst>
                                      </p:cBhvr>
                                      <p:to>
                                        <p:strVal val="visible"/>
                                      </p:to>
                                    </p:set>
                                    <p:animEffect transition="in" filter="fade">
                                      <p:cBhvr>
                                        <p:cTn id="22" dur="500"/>
                                        <p:tgtEl>
                                          <p:spTgt spid="5">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allAtOnce"/>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937542" y="6254753"/>
            <a:ext cx="1209688" cy="429866"/>
          </a:xfrm>
          <a:prstGeom prst="rect">
            <a:avLst/>
          </a:prstGeom>
        </p:spPr>
      </p:pic>
      <p:pic>
        <p:nvPicPr>
          <p:cNvPr id="6" name="Picture 5"/>
          <p:cNvPicPr>
            <a:picLocks noChangeAspect="1"/>
          </p:cNvPicPr>
          <p:nvPr/>
        </p:nvPicPr>
        <p:blipFill>
          <a:blip r:embed="rId4"/>
          <a:stretch>
            <a:fillRect/>
          </a:stretch>
        </p:blipFill>
        <p:spPr>
          <a:xfrm>
            <a:off x="-1499240" y="0"/>
            <a:ext cx="2229822" cy="6858000"/>
          </a:xfrm>
          <a:prstGeom prst="rect">
            <a:avLst/>
          </a:prstGeom>
        </p:spPr>
      </p:pic>
      <p:sp>
        <p:nvSpPr>
          <p:cNvPr id="8" name="AutoShape 2"/>
          <p:cNvSpPr>
            <a:spLocks/>
          </p:cNvSpPr>
          <p:nvPr/>
        </p:nvSpPr>
        <p:spPr bwMode="auto">
          <a:xfrm>
            <a:off x="730582" y="0"/>
            <a:ext cx="8587589" cy="63932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tr-TR" sz="3200" b="1" dirty="0">
                <a:solidFill>
                  <a:srgbClr val="FD0000"/>
                </a:solidFill>
                <a:latin typeface="Calibri" charset="0"/>
                <a:cs typeface="Calibri" charset="0"/>
                <a:sym typeface="Calibri" charset="0"/>
              </a:rPr>
              <a:t>NetopenX Kullanım Gereksinimleri</a:t>
            </a:r>
            <a:endParaRPr lang="en-US" sz="3200" b="1" dirty="0">
              <a:solidFill>
                <a:srgbClr val="FD0000"/>
              </a:solidFill>
              <a:latin typeface="Calibri" charset="0"/>
              <a:cs typeface="Calibri" charset="0"/>
              <a:sym typeface="Calibri" charset="0"/>
            </a:endParaRPr>
          </a:p>
        </p:txBody>
      </p:sp>
      <p:pic>
        <p:nvPicPr>
          <p:cNvPr id="11" name="Picture 4" descr="pasted-image.pdf"/>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279219" y="6189348"/>
            <a:ext cx="806446" cy="5108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7" name="Rectangle 6"/>
          <p:cNvSpPr/>
          <p:nvPr/>
        </p:nvSpPr>
        <p:spPr>
          <a:xfrm>
            <a:off x="841643" y="639324"/>
            <a:ext cx="10326514" cy="4431983"/>
          </a:xfrm>
          <a:prstGeom prst="rect">
            <a:avLst/>
          </a:prstGeom>
        </p:spPr>
        <p:txBody>
          <a:bodyPr wrap="square">
            <a:spAutoFit/>
          </a:bodyPr>
          <a:lstStyle/>
          <a:p>
            <a:pPr marL="285750" indent="-285750">
              <a:lnSpc>
                <a:spcPct val="150000"/>
              </a:lnSpc>
              <a:buFont typeface="Arial" panose="020B0604020202020204" pitchFamily="34" charset="0"/>
              <a:buChar char="•"/>
            </a:pPr>
            <a:r>
              <a:rPr lang="tr-TR" sz="2800" b="1" dirty="0"/>
              <a:t>Lisans</a:t>
            </a:r>
            <a:r>
              <a:rPr lang="tr-TR" sz="2800" dirty="0"/>
              <a:t> gerektirir</a:t>
            </a:r>
          </a:p>
          <a:p>
            <a:pPr marL="285750" lvl="0" indent="-285750">
              <a:lnSpc>
                <a:spcPct val="150000"/>
              </a:lnSpc>
              <a:buFont typeface="Arial" panose="020B0604020202020204" pitchFamily="34" charset="0"/>
              <a:buChar char="•"/>
            </a:pPr>
            <a:r>
              <a:rPr lang="tr-TR" sz="2800" dirty="0"/>
              <a:t>Netsis kurulumunda </a:t>
            </a:r>
            <a:r>
              <a:rPr lang="tr-TR" sz="2800" b="1" dirty="0"/>
              <a:t>Temelset klasörü </a:t>
            </a:r>
            <a:r>
              <a:rPr lang="tr-TR" sz="2800" dirty="0"/>
              <a:t>altında  </a:t>
            </a:r>
            <a:r>
              <a:rPr lang="tr-TR" sz="2600" dirty="0"/>
              <a:t>NetOpenX50.dll</a:t>
            </a:r>
            <a:r>
              <a:rPr lang="tr-TR" sz="2800" dirty="0"/>
              <a:t> oluşur</a:t>
            </a:r>
          </a:p>
          <a:p>
            <a:pPr marL="285750" lvl="0" indent="-285750">
              <a:lnSpc>
                <a:spcPct val="150000"/>
              </a:lnSpc>
              <a:buFont typeface="Arial" panose="020B0604020202020204" pitchFamily="34" charset="0"/>
              <a:buChar char="•"/>
            </a:pPr>
            <a:r>
              <a:rPr lang="tr-TR" sz="2800" dirty="0"/>
              <a:t>Com Object’i bağlı bulunan server üzerinde </a:t>
            </a:r>
            <a:r>
              <a:rPr lang="tr-TR" sz="2800" b="1" dirty="0"/>
              <a:t>register</a:t>
            </a:r>
            <a:r>
              <a:rPr lang="tr-TR" sz="2800" dirty="0"/>
              <a:t> edilmelidir</a:t>
            </a:r>
          </a:p>
          <a:p>
            <a:pPr marL="285750" lvl="0" indent="-285750">
              <a:lnSpc>
                <a:spcPct val="150000"/>
              </a:lnSpc>
              <a:buFont typeface="Arial" panose="020B0604020202020204" pitchFamily="34" charset="0"/>
              <a:buChar char="•"/>
            </a:pPr>
            <a:r>
              <a:rPr lang="tr-TR" sz="2800" b="1" dirty="0"/>
              <a:t>Register</a:t>
            </a:r>
            <a:r>
              <a:rPr lang="tr-TR" sz="2800" dirty="0"/>
              <a:t> işlemi için </a:t>
            </a:r>
          </a:p>
          <a:p>
            <a:pPr marL="742950" lvl="1" indent="-285750">
              <a:lnSpc>
                <a:spcPct val="150000"/>
              </a:lnSpc>
              <a:buFont typeface="Arial" panose="020B0604020202020204" pitchFamily="34" charset="0"/>
              <a:buChar char="•"/>
            </a:pPr>
            <a:r>
              <a:rPr lang="tr-TR" sz="2400" dirty="0"/>
              <a:t>Admin yetkisiyle regsvr32.exe C:\Netsis\Temelset\Netopenx50.dll</a:t>
            </a:r>
          </a:p>
          <a:p>
            <a:pPr marL="742950" lvl="1" indent="-285750">
              <a:lnSpc>
                <a:spcPct val="150000"/>
              </a:lnSpc>
              <a:buFont typeface="Arial" panose="020B0604020202020204" pitchFamily="34" charset="0"/>
              <a:buChar char="•"/>
            </a:pPr>
            <a:r>
              <a:rPr lang="tr-TR" sz="2400" dirty="0"/>
              <a:t>Ya da RegControl.exe çalıştırılır</a:t>
            </a:r>
          </a:p>
          <a:p>
            <a:pPr marL="285750" indent="-285750">
              <a:lnSpc>
                <a:spcPct val="150000"/>
              </a:lnSpc>
              <a:buFont typeface="Arial" panose="020B0604020202020204" pitchFamily="34" charset="0"/>
              <a:buChar char="•"/>
            </a:pPr>
            <a:r>
              <a:rPr lang="tr-TR" sz="2800" dirty="0">
                <a:latin typeface="Calibri" panose="020F0502020204030204" pitchFamily="34" charset="0"/>
                <a:ea typeface="Calibri" panose="020F0502020204030204" pitchFamily="34" charset="0"/>
                <a:cs typeface="Times New Roman" panose="02020603050405020304" pitchFamily="18" charset="0"/>
              </a:rPr>
              <a:t>Projeye Netopenx kütüphanesi </a:t>
            </a:r>
            <a:r>
              <a:rPr lang="tr-TR" sz="2800" b="1" dirty="0">
                <a:latin typeface="Calibri" panose="020F0502020204030204" pitchFamily="34" charset="0"/>
                <a:ea typeface="Calibri" panose="020F0502020204030204" pitchFamily="34" charset="0"/>
                <a:cs typeface="Times New Roman" panose="02020603050405020304" pitchFamily="18" charset="0"/>
              </a:rPr>
              <a:t>import</a:t>
            </a:r>
            <a:r>
              <a:rPr lang="tr-TR" sz="2800" dirty="0">
                <a:latin typeface="Calibri" panose="020F0502020204030204" pitchFamily="34" charset="0"/>
                <a:ea typeface="Calibri" panose="020F0502020204030204" pitchFamily="34" charset="0"/>
                <a:cs typeface="Times New Roman" panose="02020603050405020304" pitchFamily="18" charset="0"/>
              </a:rPr>
              <a:t> edilmelidir</a:t>
            </a:r>
          </a:p>
        </p:txBody>
      </p:sp>
    </p:spTree>
    <p:extLst>
      <p:ext uri="{BB962C8B-B14F-4D97-AF65-F5344CB8AC3E}">
        <p14:creationId xmlns:p14="http://schemas.microsoft.com/office/powerpoint/2010/main" val="146748825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937542" y="6254753"/>
            <a:ext cx="1209688" cy="429866"/>
          </a:xfrm>
          <a:prstGeom prst="rect">
            <a:avLst/>
          </a:prstGeom>
        </p:spPr>
      </p:pic>
      <p:pic>
        <p:nvPicPr>
          <p:cNvPr id="6" name="Picture 5"/>
          <p:cNvPicPr>
            <a:picLocks noChangeAspect="1"/>
          </p:cNvPicPr>
          <p:nvPr/>
        </p:nvPicPr>
        <p:blipFill>
          <a:blip r:embed="rId4"/>
          <a:stretch>
            <a:fillRect/>
          </a:stretch>
        </p:blipFill>
        <p:spPr>
          <a:xfrm>
            <a:off x="-1499240" y="0"/>
            <a:ext cx="2229822" cy="6858000"/>
          </a:xfrm>
          <a:prstGeom prst="rect">
            <a:avLst/>
          </a:prstGeom>
        </p:spPr>
      </p:pic>
      <p:pic>
        <p:nvPicPr>
          <p:cNvPr id="9" name="Picture 4" descr="pasted-image.pdf"/>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279219" y="6189348"/>
            <a:ext cx="806446" cy="5108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7" name="AutoShape 2"/>
          <p:cNvSpPr>
            <a:spLocks/>
          </p:cNvSpPr>
          <p:nvPr/>
        </p:nvSpPr>
        <p:spPr bwMode="auto">
          <a:xfrm>
            <a:off x="730582" y="0"/>
            <a:ext cx="8587589" cy="63932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tr-TR" sz="3200" b="1" dirty="0">
                <a:solidFill>
                  <a:srgbClr val="FD0000"/>
                </a:solidFill>
                <a:latin typeface="Calibri" charset="0"/>
                <a:cs typeface="Calibri" charset="0"/>
                <a:sym typeface="Calibri" charset="0"/>
              </a:rPr>
              <a:t>NetopenX Register</a:t>
            </a:r>
            <a:endParaRPr lang="en-US" sz="3200" b="1" dirty="0">
              <a:solidFill>
                <a:srgbClr val="FD0000"/>
              </a:solidFill>
              <a:latin typeface="Calibri" charset="0"/>
              <a:cs typeface="Calibri" charset="0"/>
              <a:sym typeface="Calibri" charset="0"/>
            </a:endParaRPr>
          </a:p>
        </p:txBody>
      </p:sp>
      <p:pic>
        <p:nvPicPr>
          <p:cNvPr id="2" name="Picture 1"/>
          <p:cNvPicPr>
            <a:picLocks noChangeAspect="1"/>
          </p:cNvPicPr>
          <p:nvPr/>
        </p:nvPicPr>
        <p:blipFill>
          <a:blip r:embed="rId6"/>
          <a:stretch>
            <a:fillRect/>
          </a:stretch>
        </p:blipFill>
        <p:spPr>
          <a:xfrm>
            <a:off x="1542386" y="981381"/>
            <a:ext cx="9323809" cy="4895238"/>
          </a:xfrm>
          <a:prstGeom prst="rect">
            <a:avLst/>
          </a:prstGeom>
        </p:spPr>
      </p:pic>
    </p:spTree>
    <p:extLst>
      <p:ext uri="{BB962C8B-B14F-4D97-AF65-F5344CB8AC3E}">
        <p14:creationId xmlns:p14="http://schemas.microsoft.com/office/powerpoint/2010/main" val="35713636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937542" y="6254753"/>
            <a:ext cx="1209688" cy="429866"/>
          </a:xfrm>
          <a:prstGeom prst="rect">
            <a:avLst/>
          </a:prstGeom>
        </p:spPr>
      </p:pic>
      <p:pic>
        <p:nvPicPr>
          <p:cNvPr id="6" name="Picture 5"/>
          <p:cNvPicPr>
            <a:picLocks noChangeAspect="1"/>
          </p:cNvPicPr>
          <p:nvPr/>
        </p:nvPicPr>
        <p:blipFill>
          <a:blip r:embed="rId4"/>
          <a:stretch>
            <a:fillRect/>
          </a:stretch>
        </p:blipFill>
        <p:spPr>
          <a:xfrm>
            <a:off x="-1499240" y="0"/>
            <a:ext cx="2229822" cy="6858000"/>
          </a:xfrm>
          <a:prstGeom prst="rect">
            <a:avLst/>
          </a:prstGeom>
        </p:spPr>
      </p:pic>
      <p:sp>
        <p:nvSpPr>
          <p:cNvPr id="8" name="AutoShape 2"/>
          <p:cNvSpPr>
            <a:spLocks/>
          </p:cNvSpPr>
          <p:nvPr/>
        </p:nvSpPr>
        <p:spPr bwMode="auto">
          <a:xfrm>
            <a:off x="730581" y="0"/>
            <a:ext cx="8166675" cy="63932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tr-TR" sz="3200" b="1" dirty="0">
                <a:solidFill>
                  <a:srgbClr val="FD0000"/>
                </a:solidFill>
                <a:latin typeface="Calibri" charset="0"/>
                <a:cs typeface="Calibri" charset="0"/>
                <a:sym typeface="Calibri" charset="0"/>
              </a:rPr>
              <a:t>Kernel ve Şirket Açma</a:t>
            </a:r>
          </a:p>
        </p:txBody>
      </p:sp>
      <p:pic>
        <p:nvPicPr>
          <p:cNvPr id="9" name="Picture 4" descr="pasted-image.pdf"/>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279219" y="6189348"/>
            <a:ext cx="806446" cy="5108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5" name="Rectangle 4"/>
          <p:cNvSpPr/>
          <p:nvPr/>
        </p:nvSpPr>
        <p:spPr>
          <a:xfrm>
            <a:off x="937542" y="909450"/>
            <a:ext cx="10862572" cy="4915576"/>
          </a:xfrm>
          <a:prstGeom prst="rect">
            <a:avLst/>
          </a:prstGeom>
          <a:solidFill>
            <a:schemeClr val="bg1"/>
          </a:solidFill>
          <a:ln w="3810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wrap="square">
            <a:spAutoFit/>
          </a:bodyPr>
          <a:lstStyle/>
          <a:p>
            <a:pPr>
              <a:lnSpc>
                <a:spcPct val="107000"/>
              </a:lnSpc>
              <a:spcAft>
                <a:spcPts val="800"/>
              </a:spcAft>
            </a:pPr>
            <a:r>
              <a:rPr lang="tr-TR" sz="2000" i="1" dirty="0">
                <a:solidFill>
                  <a:srgbClr val="000000"/>
                </a:solidFill>
                <a:latin typeface="Consolas" panose="020B0609020204030204" pitchFamily="49" charset="0"/>
                <a:ea typeface="Calibri" panose="020F0502020204030204" pitchFamily="34" charset="0"/>
                <a:cs typeface="Consolas" panose="020B0609020204030204" pitchFamily="49" charset="0"/>
              </a:rPr>
              <a:t>//Netopenx referanslarının kullanılabilmesi için eklenen namespace</a:t>
            </a:r>
            <a:endParaRPr lang="tr-TR" sz="2800" i="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000" dirty="0">
                <a:solidFill>
                  <a:srgbClr val="0000FF"/>
                </a:solidFill>
                <a:highlight>
                  <a:srgbClr val="FFFFFF"/>
                </a:highlight>
                <a:latin typeface="Consolas" panose="020B0609020204030204" pitchFamily="49" charset="0"/>
                <a:ea typeface="Calibri" panose="020F0502020204030204" pitchFamily="34" charset="0"/>
                <a:cs typeface="Consolas" panose="020B0609020204030204" pitchFamily="49" charset="0"/>
              </a:rPr>
              <a:t>using</a:t>
            </a:r>
            <a:r>
              <a:rPr lang="tr-TR" sz="2000" dirty="0">
                <a:solidFill>
                  <a:srgbClr val="000000"/>
                </a:solidFill>
                <a:highlight>
                  <a:srgbClr val="FFFFFF"/>
                </a:highlight>
                <a:latin typeface="Consolas" panose="020B0609020204030204" pitchFamily="49" charset="0"/>
                <a:ea typeface="Calibri" panose="020F0502020204030204" pitchFamily="34" charset="0"/>
                <a:cs typeface="Consolas" panose="020B0609020204030204" pitchFamily="49" charset="0"/>
              </a:rPr>
              <a:t> NetOpenX50;</a:t>
            </a:r>
            <a:r>
              <a:rPr lang="tr-TR" sz="2000" dirty="0">
                <a:solidFill>
                  <a:srgbClr val="000000"/>
                </a:solidFill>
                <a:latin typeface="Consolas" panose="020B0609020204030204" pitchFamily="49" charset="0"/>
                <a:ea typeface="Calibri" panose="020F0502020204030204" pitchFamily="34" charset="0"/>
                <a:cs typeface="Consolas" panose="020B0609020204030204" pitchFamily="49" charset="0"/>
              </a:rPr>
              <a:t> </a:t>
            </a:r>
          </a:p>
          <a:p>
            <a:pPr>
              <a:lnSpc>
                <a:spcPct val="107000"/>
              </a:lnSpc>
              <a:spcAft>
                <a:spcPts val="0"/>
              </a:spcAft>
            </a:pPr>
            <a:r>
              <a:rPr lang="tr-TR" sz="2000" dirty="0">
                <a:solidFill>
                  <a:srgbClr val="2B91AF"/>
                </a:solidFill>
                <a:highlight>
                  <a:srgbClr val="FFFFFF"/>
                </a:highlight>
                <a:latin typeface="Consolas" panose="020B0609020204030204" pitchFamily="49" charset="0"/>
                <a:ea typeface="Calibri" panose="020F0502020204030204" pitchFamily="34" charset="0"/>
                <a:cs typeface="Consolas" panose="020B0609020204030204" pitchFamily="49" charset="0"/>
              </a:rPr>
              <a:t>Kernel</a:t>
            </a:r>
            <a:r>
              <a:rPr lang="tr-TR" sz="2000" dirty="0">
                <a:solidFill>
                  <a:srgbClr val="000000"/>
                </a:solidFill>
                <a:highlight>
                  <a:srgbClr val="FFFFFF"/>
                </a:highlight>
                <a:latin typeface="Consolas" panose="020B0609020204030204" pitchFamily="49" charset="0"/>
                <a:ea typeface="Calibri" panose="020F0502020204030204" pitchFamily="34" charset="0"/>
                <a:cs typeface="Consolas" panose="020B0609020204030204" pitchFamily="49" charset="0"/>
              </a:rPr>
              <a:t> kernel = </a:t>
            </a:r>
            <a:r>
              <a:rPr lang="tr-TR" sz="2000" dirty="0">
                <a:solidFill>
                  <a:srgbClr val="0000FF"/>
                </a:solidFill>
                <a:highlight>
                  <a:srgbClr val="FFFFFF"/>
                </a:highlight>
                <a:latin typeface="Consolas" panose="020B0609020204030204" pitchFamily="49" charset="0"/>
                <a:ea typeface="Calibri" panose="020F0502020204030204" pitchFamily="34" charset="0"/>
                <a:cs typeface="Consolas" panose="020B0609020204030204" pitchFamily="49" charset="0"/>
              </a:rPr>
              <a:t>new</a:t>
            </a:r>
            <a:r>
              <a:rPr lang="tr-TR" sz="2000" dirty="0">
                <a:solidFill>
                  <a:srgbClr val="000000"/>
                </a:solidFill>
                <a:highlight>
                  <a:srgbClr val="FFFFFF"/>
                </a:highlight>
                <a:latin typeface="Consolas" panose="020B0609020204030204" pitchFamily="49" charset="0"/>
                <a:ea typeface="Calibri" panose="020F0502020204030204" pitchFamily="34" charset="0"/>
                <a:cs typeface="Consolas" panose="020B0609020204030204" pitchFamily="49" charset="0"/>
              </a:rPr>
              <a:t> </a:t>
            </a:r>
            <a:r>
              <a:rPr lang="tr-TR" sz="2000" dirty="0">
                <a:solidFill>
                  <a:srgbClr val="2B91AF"/>
                </a:solidFill>
                <a:highlight>
                  <a:srgbClr val="FFFFFF"/>
                </a:highlight>
                <a:latin typeface="Consolas" panose="020B0609020204030204" pitchFamily="49" charset="0"/>
                <a:ea typeface="Calibri" panose="020F0502020204030204" pitchFamily="34" charset="0"/>
                <a:cs typeface="Consolas" panose="020B0609020204030204" pitchFamily="49" charset="0"/>
              </a:rPr>
              <a:t>Kernel</a:t>
            </a:r>
            <a:r>
              <a:rPr lang="tr-TR" sz="2000" dirty="0">
                <a:solidFill>
                  <a:srgbClr val="000000"/>
                </a:solidFill>
                <a:highlight>
                  <a:srgbClr val="FFFFFF"/>
                </a:highlight>
                <a:latin typeface="Consolas" panose="020B0609020204030204" pitchFamily="49" charset="0"/>
                <a:ea typeface="Calibri" panose="020F0502020204030204" pitchFamily="34" charset="0"/>
                <a:cs typeface="Consolas" panose="020B0609020204030204" pitchFamily="49" charset="0"/>
              </a:rPr>
              <a:t>();</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000" dirty="0">
                <a:solidFill>
                  <a:srgbClr val="2B91AF"/>
                </a:solidFill>
                <a:highlight>
                  <a:srgbClr val="FFFFFF"/>
                </a:highlight>
                <a:latin typeface="Consolas" panose="020B0609020204030204" pitchFamily="49" charset="0"/>
                <a:ea typeface="Calibri" panose="020F0502020204030204" pitchFamily="34" charset="0"/>
                <a:cs typeface="Consolas" panose="020B0609020204030204" pitchFamily="49" charset="0"/>
              </a:rPr>
              <a:t>Sirket</a:t>
            </a:r>
            <a:r>
              <a:rPr lang="tr-TR" sz="2000" dirty="0">
                <a:solidFill>
                  <a:srgbClr val="000000"/>
                </a:solidFill>
                <a:highlight>
                  <a:srgbClr val="FFFFFF"/>
                </a:highlight>
                <a:latin typeface="Consolas" panose="020B0609020204030204" pitchFamily="49" charset="0"/>
                <a:ea typeface="Calibri" panose="020F0502020204030204" pitchFamily="34" charset="0"/>
                <a:cs typeface="Consolas" panose="020B0609020204030204" pitchFamily="49" charset="0"/>
              </a:rPr>
              <a:t> sirket = </a:t>
            </a:r>
            <a:r>
              <a:rPr lang="tr-TR" sz="2000" dirty="0">
                <a:solidFill>
                  <a:srgbClr val="0000FF"/>
                </a:solidFill>
                <a:highlight>
                  <a:srgbClr val="FFFFFF"/>
                </a:highlight>
                <a:latin typeface="Consolas" panose="020B0609020204030204" pitchFamily="49" charset="0"/>
                <a:ea typeface="Calibri" panose="020F0502020204030204" pitchFamily="34" charset="0"/>
                <a:cs typeface="Consolas" panose="020B0609020204030204" pitchFamily="49" charset="0"/>
              </a:rPr>
              <a:t>default</a:t>
            </a:r>
            <a:r>
              <a:rPr lang="tr-TR" sz="2000" dirty="0">
                <a:solidFill>
                  <a:srgbClr val="000000"/>
                </a:solidFill>
                <a:highlight>
                  <a:srgbClr val="FFFFFF"/>
                </a:highlight>
                <a:latin typeface="Consolas" panose="020B0609020204030204" pitchFamily="49" charset="0"/>
                <a:ea typeface="Calibri" panose="020F0502020204030204" pitchFamily="34" charset="0"/>
                <a:cs typeface="Consolas" panose="020B0609020204030204" pitchFamily="49" charset="0"/>
              </a:rPr>
              <a:t>(</a:t>
            </a:r>
            <a:r>
              <a:rPr lang="tr-TR" sz="2000" dirty="0">
                <a:solidFill>
                  <a:srgbClr val="2B91AF"/>
                </a:solidFill>
                <a:highlight>
                  <a:srgbClr val="FFFFFF"/>
                </a:highlight>
                <a:latin typeface="Consolas" panose="020B0609020204030204" pitchFamily="49" charset="0"/>
                <a:ea typeface="Calibri" panose="020F0502020204030204" pitchFamily="34" charset="0"/>
                <a:cs typeface="Consolas" panose="020B0609020204030204" pitchFamily="49" charset="0"/>
              </a:rPr>
              <a:t>Sirket</a:t>
            </a:r>
            <a:r>
              <a:rPr lang="tr-TR" sz="2000" dirty="0">
                <a:solidFill>
                  <a:srgbClr val="000000"/>
                </a:solidFill>
                <a:highlight>
                  <a:srgbClr val="FFFFFF"/>
                </a:highlight>
                <a:latin typeface="Consolas" panose="020B0609020204030204" pitchFamily="49" charset="0"/>
                <a:ea typeface="Calibri" panose="020F0502020204030204" pitchFamily="34" charset="0"/>
                <a:cs typeface="Consolas" panose="020B0609020204030204" pitchFamily="49" charset="0"/>
              </a:rPr>
              <a:t>);</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tr-TR" sz="2000" dirty="0">
                <a:solidFill>
                  <a:srgbClr val="2B91AF"/>
                </a:solidFill>
                <a:highlight>
                  <a:srgbClr val="FFFFFF"/>
                </a:highlight>
                <a:latin typeface="Consolas" panose="020B0609020204030204" pitchFamily="49" charset="0"/>
                <a:ea typeface="Calibri" panose="020F0502020204030204" pitchFamily="34" charset="0"/>
                <a:cs typeface="Consolas" panose="020B0609020204030204" pitchFamily="49" charset="0"/>
              </a:rPr>
              <a:t>Sirket</a:t>
            </a:r>
            <a:r>
              <a:rPr lang="tr-TR" sz="2000" dirty="0">
                <a:solidFill>
                  <a:srgbClr val="000000"/>
                </a:solidFill>
                <a:highlight>
                  <a:srgbClr val="FFFFFF"/>
                </a:highlight>
                <a:latin typeface="Consolas" panose="020B0609020204030204" pitchFamily="49" charset="0"/>
                <a:ea typeface="Calibri" panose="020F0502020204030204" pitchFamily="34" charset="0"/>
                <a:cs typeface="Consolas" panose="020B0609020204030204" pitchFamily="49" charset="0"/>
              </a:rPr>
              <a:t> yeniSirket(</a:t>
            </a:r>
            <a:r>
              <a:rPr lang="tr-TR" sz="2000" dirty="0">
                <a:solidFill>
                  <a:srgbClr val="2B91AF"/>
                </a:solidFill>
                <a:highlight>
                  <a:srgbClr val="FFFFFF"/>
                </a:highlight>
                <a:latin typeface="Consolas" panose="020B0609020204030204" pitchFamily="49" charset="0"/>
                <a:ea typeface="Calibri" panose="020F0502020204030204" pitchFamily="34" charset="0"/>
                <a:cs typeface="Consolas" panose="020B0609020204030204" pitchFamily="49" charset="0"/>
              </a:rPr>
              <a:t>TVTTipi</a:t>
            </a:r>
            <a:r>
              <a:rPr lang="tr-TR" sz="2000" dirty="0">
                <a:solidFill>
                  <a:srgbClr val="000000"/>
                </a:solidFill>
                <a:highlight>
                  <a:srgbClr val="FFFFFF"/>
                </a:highlight>
                <a:latin typeface="Consolas" panose="020B0609020204030204" pitchFamily="49" charset="0"/>
                <a:ea typeface="Calibri" panose="020F0502020204030204" pitchFamily="34" charset="0"/>
                <a:cs typeface="Consolas" panose="020B0609020204030204" pitchFamily="49" charset="0"/>
              </a:rPr>
              <a:t> vtTipi, </a:t>
            </a:r>
            <a:r>
              <a:rPr lang="tr-TR" sz="2000" dirty="0">
                <a:solidFill>
                  <a:srgbClr val="0000FF"/>
                </a:solidFill>
                <a:highlight>
                  <a:srgbClr val="FFFFFF"/>
                </a:highlight>
                <a:latin typeface="Consolas" panose="020B0609020204030204" pitchFamily="49" charset="0"/>
                <a:ea typeface="Calibri" panose="020F0502020204030204" pitchFamily="34" charset="0"/>
                <a:cs typeface="Consolas" panose="020B0609020204030204" pitchFamily="49" charset="0"/>
              </a:rPr>
              <a:t>string</a:t>
            </a:r>
            <a:r>
              <a:rPr lang="tr-TR" sz="2000" dirty="0">
                <a:solidFill>
                  <a:srgbClr val="000000"/>
                </a:solidFill>
                <a:highlight>
                  <a:srgbClr val="FFFFFF"/>
                </a:highlight>
                <a:latin typeface="Consolas" panose="020B0609020204030204" pitchFamily="49" charset="0"/>
                <a:ea typeface="Calibri" panose="020F0502020204030204" pitchFamily="34" charset="0"/>
                <a:cs typeface="Consolas" panose="020B0609020204030204" pitchFamily="49" charset="0"/>
              </a:rPr>
              <a:t> vtAdi, </a:t>
            </a:r>
            <a:r>
              <a:rPr lang="tr-TR" sz="2000" dirty="0">
                <a:solidFill>
                  <a:srgbClr val="0000FF"/>
                </a:solidFill>
                <a:highlight>
                  <a:srgbClr val="FFFFFF"/>
                </a:highlight>
                <a:latin typeface="Consolas" panose="020B0609020204030204" pitchFamily="49" charset="0"/>
                <a:ea typeface="Calibri" panose="020F0502020204030204" pitchFamily="34" charset="0"/>
                <a:cs typeface="Consolas" panose="020B0609020204030204" pitchFamily="49" charset="0"/>
              </a:rPr>
              <a:t>string</a:t>
            </a:r>
            <a:r>
              <a:rPr lang="tr-TR" sz="2000" dirty="0">
                <a:solidFill>
                  <a:srgbClr val="000000"/>
                </a:solidFill>
                <a:highlight>
                  <a:srgbClr val="FFFFFF"/>
                </a:highlight>
                <a:latin typeface="Consolas" panose="020B0609020204030204" pitchFamily="49" charset="0"/>
                <a:ea typeface="Calibri" panose="020F0502020204030204" pitchFamily="34" charset="0"/>
                <a:cs typeface="Consolas" panose="020B0609020204030204" pitchFamily="49" charset="0"/>
              </a:rPr>
              <a:t> vtKulAdi, </a:t>
            </a:r>
            <a:r>
              <a:rPr lang="tr-TR" sz="2000" dirty="0">
                <a:solidFill>
                  <a:srgbClr val="0000FF"/>
                </a:solidFill>
                <a:highlight>
                  <a:srgbClr val="FFFFFF"/>
                </a:highlight>
                <a:latin typeface="Consolas" panose="020B0609020204030204" pitchFamily="49" charset="0"/>
                <a:ea typeface="Calibri" panose="020F0502020204030204" pitchFamily="34" charset="0"/>
                <a:cs typeface="Consolas" panose="020B0609020204030204" pitchFamily="49" charset="0"/>
              </a:rPr>
              <a:t>string</a:t>
            </a:r>
            <a:r>
              <a:rPr lang="tr-TR" sz="2000" dirty="0">
                <a:solidFill>
                  <a:srgbClr val="000000"/>
                </a:solidFill>
                <a:highlight>
                  <a:srgbClr val="FFFFFF"/>
                </a:highlight>
                <a:latin typeface="Consolas" panose="020B0609020204030204" pitchFamily="49" charset="0"/>
                <a:ea typeface="Calibri" panose="020F0502020204030204" pitchFamily="34" charset="0"/>
                <a:cs typeface="Consolas" panose="020B0609020204030204" pitchFamily="49" charset="0"/>
              </a:rPr>
              <a:t>   		vtKulSifre,</a:t>
            </a:r>
            <a:r>
              <a:rPr lang="tr-TR" sz="2000" dirty="0">
                <a:solidFill>
                  <a:srgbClr val="0000FF"/>
                </a:solidFill>
                <a:highlight>
                  <a:srgbClr val="FFFFFF"/>
                </a:highlight>
                <a:latin typeface="Consolas" panose="020B0609020204030204" pitchFamily="49" charset="0"/>
                <a:ea typeface="Calibri" panose="020F0502020204030204" pitchFamily="34" charset="0"/>
                <a:cs typeface="Consolas" panose="020B0609020204030204" pitchFamily="49" charset="0"/>
              </a:rPr>
              <a:t>string</a:t>
            </a:r>
            <a:r>
              <a:rPr lang="tr-TR" sz="2000" dirty="0">
                <a:solidFill>
                  <a:srgbClr val="000000"/>
                </a:solidFill>
                <a:highlight>
                  <a:srgbClr val="FFFFFF"/>
                </a:highlight>
                <a:latin typeface="Consolas" panose="020B0609020204030204" pitchFamily="49" charset="0"/>
                <a:ea typeface="Calibri" panose="020F0502020204030204" pitchFamily="34" charset="0"/>
                <a:cs typeface="Consolas" panose="020B0609020204030204" pitchFamily="49" charset="0"/>
              </a:rPr>
              <a:t> NetKul, </a:t>
            </a:r>
            <a:r>
              <a:rPr lang="tr-TR" sz="2000" dirty="0">
                <a:solidFill>
                  <a:srgbClr val="0000FF"/>
                </a:solidFill>
                <a:highlight>
                  <a:srgbClr val="FFFFFF"/>
                </a:highlight>
                <a:latin typeface="Consolas" panose="020B0609020204030204" pitchFamily="49" charset="0"/>
                <a:ea typeface="Calibri" panose="020F0502020204030204" pitchFamily="34" charset="0"/>
                <a:cs typeface="Consolas" panose="020B0609020204030204" pitchFamily="49" charset="0"/>
              </a:rPr>
              <a:t>string</a:t>
            </a:r>
            <a:r>
              <a:rPr lang="tr-TR" sz="2000" dirty="0">
                <a:solidFill>
                  <a:srgbClr val="000000"/>
                </a:solidFill>
                <a:highlight>
                  <a:srgbClr val="FFFFFF"/>
                </a:highlight>
                <a:latin typeface="Consolas" panose="020B0609020204030204" pitchFamily="49" charset="0"/>
                <a:ea typeface="Calibri" panose="020F0502020204030204" pitchFamily="34" charset="0"/>
                <a:cs typeface="Consolas" panose="020B0609020204030204" pitchFamily="49" charset="0"/>
              </a:rPr>
              <a:t> NetSifre, </a:t>
            </a:r>
            <a:r>
              <a:rPr lang="tr-TR" sz="2000" dirty="0">
                <a:solidFill>
                  <a:srgbClr val="0000FF"/>
                </a:solidFill>
                <a:highlight>
                  <a:srgbClr val="FFFFFF"/>
                </a:highlight>
                <a:latin typeface="Consolas" panose="020B0609020204030204" pitchFamily="49" charset="0"/>
                <a:ea typeface="Calibri" panose="020F0502020204030204" pitchFamily="34" charset="0"/>
                <a:cs typeface="Consolas" panose="020B0609020204030204" pitchFamily="49" charset="0"/>
              </a:rPr>
              <a:t>int</a:t>
            </a:r>
            <a:r>
              <a:rPr lang="tr-TR" sz="2000" dirty="0">
                <a:solidFill>
                  <a:srgbClr val="000000"/>
                </a:solidFill>
                <a:highlight>
                  <a:srgbClr val="FFFFFF"/>
                </a:highlight>
                <a:latin typeface="Consolas" panose="020B0609020204030204" pitchFamily="49" charset="0"/>
                <a:ea typeface="Calibri" panose="020F0502020204030204" pitchFamily="34" charset="0"/>
                <a:cs typeface="Consolas" panose="020B0609020204030204" pitchFamily="49" charset="0"/>
              </a:rPr>
              <a:t> Sube_Kodu);</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2000" dirty="0">
                <a:solidFill>
                  <a:srgbClr val="000000"/>
                </a:solidFill>
                <a:highlight>
                  <a:srgbClr val="FFFFFF"/>
                </a:highlight>
                <a:latin typeface="Consolas" panose="020B0609020204030204" pitchFamily="49" charset="0"/>
                <a:ea typeface="Calibri" panose="020F0502020204030204" pitchFamily="34" charset="0"/>
                <a:cs typeface="Consolas" panose="020B0609020204030204" pitchFamily="49" charset="0"/>
              </a:rPr>
              <a:t>sirket = kernel.yeniSirket(</a:t>
            </a:r>
            <a:r>
              <a:rPr lang="tr-TR" sz="2000" dirty="0">
                <a:solidFill>
                  <a:srgbClr val="2B91AF"/>
                </a:solidFill>
                <a:highlight>
                  <a:srgbClr val="FFFFFF"/>
                </a:highlight>
                <a:latin typeface="Consolas" panose="020B0609020204030204" pitchFamily="49" charset="0"/>
                <a:ea typeface="Calibri" panose="020F0502020204030204" pitchFamily="34" charset="0"/>
                <a:cs typeface="Consolas" panose="020B0609020204030204" pitchFamily="49" charset="0"/>
              </a:rPr>
              <a:t>TVTTipi</a:t>
            </a:r>
            <a:r>
              <a:rPr lang="tr-TR" sz="2000" dirty="0">
                <a:solidFill>
                  <a:srgbClr val="000000"/>
                </a:solidFill>
                <a:highlight>
                  <a:srgbClr val="FFFFFF"/>
                </a:highlight>
                <a:latin typeface="Consolas" panose="020B0609020204030204" pitchFamily="49" charset="0"/>
                <a:ea typeface="Calibri" panose="020F0502020204030204" pitchFamily="34" charset="0"/>
                <a:cs typeface="Consolas" panose="020B0609020204030204" pitchFamily="49" charset="0"/>
              </a:rPr>
              <a:t>.vtMSSQL,</a:t>
            </a:r>
            <a:r>
              <a:rPr lang="tr-TR" sz="2000" dirty="0">
                <a:solidFill>
                  <a:srgbClr val="A31515"/>
                </a:solidFill>
                <a:highlight>
                  <a:srgbClr val="FFFFFF"/>
                </a:highlight>
                <a:latin typeface="Consolas" panose="020B0609020204030204" pitchFamily="49" charset="0"/>
                <a:ea typeface="Calibri" panose="020F0502020204030204" pitchFamily="34" charset="0"/>
                <a:cs typeface="Consolas" panose="020B0609020204030204" pitchFamily="49" charset="0"/>
              </a:rPr>
              <a:t>"TEST"</a:t>
            </a:r>
            <a:r>
              <a:rPr lang="tr-TR" sz="2000" dirty="0">
                <a:solidFill>
                  <a:srgbClr val="000000"/>
                </a:solidFill>
                <a:highlight>
                  <a:srgbClr val="FFFFFF"/>
                </a:highlight>
                <a:latin typeface="Consolas" panose="020B0609020204030204" pitchFamily="49" charset="0"/>
                <a:ea typeface="Calibri" panose="020F0502020204030204" pitchFamily="34" charset="0"/>
                <a:cs typeface="Consolas" panose="020B0609020204030204" pitchFamily="49" charset="0"/>
              </a:rPr>
              <a:t>,</a:t>
            </a:r>
            <a:r>
              <a:rPr lang="tr-TR" sz="2000" dirty="0">
                <a:solidFill>
                  <a:srgbClr val="A31515"/>
                </a:solidFill>
                <a:highlight>
                  <a:srgbClr val="FFFFFF"/>
                </a:highlight>
                <a:latin typeface="Consolas" panose="020B0609020204030204" pitchFamily="49" charset="0"/>
                <a:ea typeface="Calibri" panose="020F0502020204030204" pitchFamily="34" charset="0"/>
                <a:cs typeface="Consolas" panose="020B0609020204030204" pitchFamily="49" charset="0"/>
              </a:rPr>
              <a:t>"sa"</a:t>
            </a:r>
            <a:r>
              <a:rPr lang="tr-TR" sz="2000" dirty="0">
                <a:solidFill>
                  <a:srgbClr val="000000"/>
                </a:solidFill>
                <a:highlight>
                  <a:srgbClr val="FFFFFF"/>
                </a:highlight>
                <a:latin typeface="Consolas" panose="020B0609020204030204" pitchFamily="49" charset="0"/>
                <a:ea typeface="Calibri" panose="020F0502020204030204" pitchFamily="34" charset="0"/>
                <a:cs typeface="Consolas" panose="020B0609020204030204" pitchFamily="49" charset="0"/>
              </a:rPr>
              <a:t>,</a:t>
            </a:r>
            <a:r>
              <a:rPr lang="tr-TR" sz="2000" dirty="0">
                <a:solidFill>
                  <a:srgbClr val="A31515"/>
                </a:solidFill>
                <a:highlight>
                  <a:srgbClr val="FFFFFF"/>
                </a:highlight>
                <a:latin typeface="Consolas" panose="020B0609020204030204" pitchFamily="49" charset="0"/>
                <a:ea typeface="Calibri" panose="020F0502020204030204" pitchFamily="34" charset="0"/>
                <a:cs typeface="Consolas" panose="020B0609020204030204" pitchFamily="49" charset="0"/>
              </a:rPr>
              <a:t>"sapass"</a:t>
            </a:r>
            <a:r>
              <a:rPr lang="tr-TR" sz="2000" dirty="0">
                <a:solidFill>
                  <a:srgbClr val="000000"/>
                </a:solidFill>
                <a:highlight>
                  <a:srgbClr val="FFFFFF"/>
                </a:highlight>
                <a:latin typeface="Consolas" panose="020B0609020204030204" pitchFamily="49" charset="0"/>
                <a:ea typeface="Calibri" panose="020F0502020204030204" pitchFamily="34" charset="0"/>
                <a:cs typeface="Consolas" panose="020B0609020204030204" pitchFamily="49" charset="0"/>
              </a:rPr>
              <a:t>,</a:t>
            </a:r>
            <a:r>
              <a:rPr lang="tr-TR" sz="2000" dirty="0">
                <a:solidFill>
                  <a:srgbClr val="A31515"/>
                </a:solidFill>
                <a:highlight>
                  <a:srgbClr val="FFFFFF"/>
                </a:highlight>
                <a:latin typeface="Consolas" panose="020B0609020204030204" pitchFamily="49" charset="0"/>
                <a:ea typeface="Calibri" panose="020F0502020204030204" pitchFamily="34" charset="0"/>
                <a:cs typeface="Consolas" panose="020B0609020204030204" pitchFamily="49" charset="0"/>
              </a:rPr>
              <a:t>"NETSIS"</a:t>
            </a:r>
            <a:r>
              <a:rPr lang="tr-TR" sz="2000" dirty="0">
                <a:solidFill>
                  <a:srgbClr val="000000"/>
                </a:solidFill>
                <a:highlight>
                  <a:srgbClr val="FFFFFF"/>
                </a:highlight>
                <a:latin typeface="Consolas" panose="020B0609020204030204" pitchFamily="49" charset="0"/>
                <a:ea typeface="Calibri" panose="020F0502020204030204" pitchFamily="34" charset="0"/>
                <a:cs typeface="Consolas" panose="020B0609020204030204" pitchFamily="49" charset="0"/>
              </a:rPr>
              <a:t>,</a:t>
            </a:r>
            <a:r>
              <a:rPr lang="tr-TR" sz="2000" dirty="0">
                <a:solidFill>
                  <a:srgbClr val="A31515"/>
                </a:solidFill>
                <a:highlight>
                  <a:srgbClr val="FFFFFF"/>
                </a:highlight>
                <a:latin typeface="Consolas" panose="020B0609020204030204" pitchFamily="49" charset="0"/>
                <a:ea typeface="Calibri" panose="020F0502020204030204" pitchFamily="34" charset="0"/>
                <a:cs typeface="Consolas" panose="020B0609020204030204" pitchFamily="49" charset="0"/>
              </a:rPr>
              <a:t>"net1"</a:t>
            </a:r>
            <a:r>
              <a:rPr lang="tr-TR" sz="2000" dirty="0">
                <a:solidFill>
                  <a:srgbClr val="000000"/>
                </a:solidFill>
                <a:highlight>
                  <a:srgbClr val="FFFFFF"/>
                </a:highlight>
                <a:latin typeface="Consolas" panose="020B0609020204030204" pitchFamily="49" charset="0"/>
                <a:ea typeface="Calibri" panose="020F0502020204030204" pitchFamily="34" charset="0"/>
                <a:cs typeface="Consolas" panose="020B0609020204030204" pitchFamily="49" charset="0"/>
              </a:rPr>
              <a:t>,0);</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2000" i="1" dirty="0">
                <a:solidFill>
                  <a:srgbClr val="000000"/>
                </a:solidFill>
                <a:latin typeface="Consolas" panose="020B0609020204030204" pitchFamily="49" charset="0"/>
                <a:ea typeface="Calibri" panose="020F0502020204030204" pitchFamily="34" charset="0"/>
                <a:cs typeface="Consolas" panose="020B0609020204030204" pitchFamily="49" charset="0"/>
              </a:rPr>
              <a:t>//VTgüvenlik dosyasının kapalı olduğu durumlarda Registry bilgileri ile</a:t>
            </a:r>
            <a:endParaRPr lang="tr-TR" sz="2800" i="1"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2000" dirty="0">
                <a:solidFill>
                  <a:srgbClr val="000000"/>
                </a:solidFill>
                <a:latin typeface="Consolas" panose="020B0609020204030204" pitchFamily="49" charset="0"/>
                <a:ea typeface="Calibri" panose="020F0502020204030204" pitchFamily="34" charset="0"/>
                <a:cs typeface="Consolas" panose="020B0609020204030204" pitchFamily="49" charset="0"/>
              </a:rPr>
              <a:t> </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2000" dirty="0">
                <a:solidFill>
                  <a:srgbClr val="000000"/>
                </a:solidFill>
                <a:highlight>
                  <a:srgbClr val="FFFFFF"/>
                </a:highlight>
                <a:latin typeface="Consolas" panose="020B0609020204030204" pitchFamily="49" charset="0"/>
                <a:ea typeface="Calibri" panose="020F0502020204030204" pitchFamily="34" charset="0"/>
                <a:cs typeface="Consolas" panose="020B0609020204030204" pitchFamily="49" charset="0"/>
              </a:rPr>
              <a:t>sirket = kernel.yeniSirket(</a:t>
            </a:r>
            <a:r>
              <a:rPr lang="tr-TR" sz="2000" dirty="0">
                <a:solidFill>
                  <a:srgbClr val="2B91AF"/>
                </a:solidFill>
                <a:highlight>
                  <a:srgbClr val="FFFFFF"/>
                </a:highlight>
                <a:latin typeface="Consolas" panose="020B0609020204030204" pitchFamily="49" charset="0"/>
                <a:ea typeface="Calibri" panose="020F0502020204030204" pitchFamily="34" charset="0"/>
                <a:cs typeface="Consolas" panose="020B0609020204030204" pitchFamily="49" charset="0"/>
              </a:rPr>
              <a:t>TVTTipi</a:t>
            </a:r>
            <a:r>
              <a:rPr lang="tr-TR" sz="2000" dirty="0">
                <a:solidFill>
                  <a:srgbClr val="000000"/>
                </a:solidFill>
                <a:highlight>
                  <a:srgbClr val="FFFFFF"/>
                </a:highlight>
                <a:latin typeface="Consolas" panose="020B0609020204030204" pitchFamily="49" charset="0"/>
                <a:ea typeface="Calibri" panose="020F0502020204030204" pitchFamily="34" charset="0"/>
                <a:cs typeface="Consolas" panose="020B0609020204030204" pitchFamily="49" charset="0"/>
              </a:rPr>
              <a:t>.vtMSSQL,</a:t>
            </a:r>
            <a:r>
              <a:rPr lang="tr-TR" sz="2000" dirty="0">
                <a:solidFill>
                  <a:srgbClr val="A31515"/>
                </a:solidFill>
                <a:highlight>
                  <a:srgbClr val="FFFFFF"/>
                </a:highlight>
                <a:latin typeface="Consolas" panose="020B0609020204030204" pitchFamily="49" charset="0"/>
                <a:ea typeface="Calibri" panose="020F0502020204030204" pitchFamily="34" charset="0"/>
                <a:cs typeface="Consolas" panose="020B0609020204030204" pitchFamily="49" charset="0"/>
              </a:rPr>
              <a:t>"TEST"</a:t>
            </a:r>
            <a:r>
              <a:rPr lang="tr-TR" sz="2000" dirty="0">
                <a:solidFill>
                  <a:srgbClr val="000000"/>
                </a:solidFill>
                <a:highlight>
                  <a:srgbClr val="FFFFFF"/>
                </a:highlight>
                <a:latin typeface="Consolas" panose="020B0609020204030204" pitchFamily="49" charset="0"/>
                <a:ea typeface="Calibri" panose="020F0502020204030204" pitchFamily="34" charset="0"/>
                <a:cs typeface="Consolas" panose="020B0609020204030204" pitchFamily="49" charset="0"/>
              </a:rPr>
              <a:t>,</a:t>
            </a:r>
            <a:r>
              <a:rPr lang="tr-TR" sz="2000" dirty="0">
                <a:solidFill>
                  <a:srgbClr val="A31515"/>
                </a:solidFill>
                <a:highlight>
                  <a:srgbClr val="FFFFFF"/>
                </a:highlight>
                <a:latin typeface="Consolas" panose="020B0609020204030204" pitchFamily="49" charset="0"/>
                <a:ea typeface="Calibri" panose="020F0502020204030204" pitchFamily="34" charset="0"/>
                <a:cs typeface="Consolas" panose="020B0609020204030204" pitchFamily="49" charset="0"/>
              </a:rPr>
              <a:t>"TEMELSET"</a:t>
            </a:r>
            <a:r>
              <a:rPr lang="tr-TR" sz="2000" dirty="0">
                <a:solidFill>
                  <a:srgbClr val="000000"/>
                </a:solidFill>
                <a:highlight>
                  <a:srgbClr val="FFFFFF"/>
                </a:highlight>
                <a:latin typeface="Consolas" panose="020B0609020204030204" pitchFamily="49" charset="0"/>
                <a:ea typeface="Calibri" panose="020F0502020204030204" pitchFamily="34" charset="0"/>
                <a:cs typeface="Consolas" panose="020B0609020204030204" pitchFamily="49" charset="0"/>
              </a:rPr>
              <a:t>,</a:t>
            </a:r>
            <a:r>
              <a:rPr lang="tr-TR" sz="2000" dirty="0">
                <a:solidFill>
                  <a:srgbClr val="A31515"/>
                </a:solidFill>
                <a:highlight>
                  <a:srgbClr val="FFFFFF"/>
                </a:highlight>
                <a:latin typeface="Consolas" panose="020B0609020204030204" pitchFamily="49" charset="0"/>
                <a:ea typeface="Calibri" panose="020F0502020204030204" pitchFamily="34" charset="0"/>
                <a:cs typeface="Consolas" panose="020B0609020204030204" pitchFamily="49" charset="0"/>
              </a:rPr>
              <a:t>""</a:t>
            </a:r>
            <a:r>
              <a:rPr lang="tr-TR" sz="2000" dirty="0">
                <a:solidFill>
                  <a:srgbClr val="000000"/>
                </a:solidFill>
                <a:highlight>
                  <a:srgbClr val="FFFFFF"/>
                </a:highlight>
                <a:latin typeface="Consolas" panose="020B0609020204030204" pitchFamily="49" charset="0"/>
                <a:ea typeface="Calibri" panose="020F0502020204030204" pitchFamily="34" charset="0"/>
                <a:cs typeface="Consolas" panose="020B0609020204030204" pitchFamily="49" charset="0"/>
              </a:rPr>
              <a:t>,</a:t>
            </a:r>
            <a:r>
              <a:rPr lang="tr-TR" sz="2000" dirty="0">
                <a:solidFill>
                  <a:srgbClr val="A31515"/>
                </a:solidFill>
                <a:highlight>
                  <a:srgbClr val="FFFFFF"/>
                </a:highlight>
                <a:latin typeface="Consolas" panose="020B0609020204030204" pitchFamily="49" charset="0"/>
                <a:ea typeface="Calibri" panose="020F0502020204030204" pitchFamily="34" charset="0"/>
                <a:cs typeface="Consolas" panose="020B0609020204030204" pitchFamily="49" charset="0"/>
              </a:rPr>
              <a:t>"NETSIS"</a:t>
            </a:r>
            <a:r>
              <a:rPr lang="tr-TR" sz="2000" dirty="0">
                <a:solidFill>
                  <a:srgbClr val="000000"/>
                </a:solidFill>
                <a:highlight>
                  <a:srgbClr val="FFFFFF"/>
                </a:highlight>
                <a:latin typeface="Consolas" panose="020B0609020204030204" pitchFamily="49" charset="0"/>
                <a:ea typeface="Calibri" panose="020F0502020204030204" pitchFamily="34" charset="0"/>
                <a:cs typeface="Consolas" panose="020B0609020204030204" pitchFamily="49" charset="0"/>
              </a:rPr>
              <a:t>,</a:t>
            </a:r>
            <a:r>
              <a:rPr lang="tr-TR" sz="2000" dirty="0">
                <a:solidFill>
                  <a:srgbClr val="A31515"/>
                </a:solidFill>
                <a:highlight>
                  <a:srgbClr val="FFFFFF"/>
                </a:highlight>
                <a:latin typeface="Consolas" panose="020B0609020204030204" pitchFamily="49" charset="0"/>
                <a:ea typeface="Calibri" panose="020F0502020204030204" pitchFamily="34" charset="0"/>
                <a:cs typeface="Consolas" panose="020B0609020204030204" pitchFamily="49" charset="0"/>
              </a:rPr>
              <a:t>"net1"</a:t>
            </a:r>
            <a:r>
              <a:rPr lang="tr-TR" sz="2000" dirty="0">
                <a:solidFill>
                  <a:srgbClr val="000000"/>
                </a:solidFill>
                <a:highlight>
                  <a:srgbClr val="FFFFFF"/>
                </a:highlight>
                <a:latin typeface="Consolas" panose="020B0609020204030204" pitchFamily="49" charset="0"/>
                <a:ea typeface="Calibri" panose="020F0502020204030204" pitchFamily="34" charset="0"/>
                <a:cs typeface="Consolas" panose="020B0609020204030204" pitchFamily="49" charset="0"/>
              </a:rPr>
              <a:t>,0);</a:t>
            </a:r>
            <a:endParaRPr lang="tr-TR" sz="28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0"/>
              </a:spcAft>
            </a:pPr>
            <a:r>
              <a:rPr lang="tr-TR" sz="2800" i="1" dirty="0">
                <a:latin typeface="Calibri" panose="020F0502020204030204" pitchFamily="34" charset="0"/>
                <a:ea typeface="Calibri" panose="020F0502020204030204" pitchFamily="34" charset="0"/>
                <a:cs typeface="Times New Roman" panose="02020603050405020304" pitchFamily="18" charset="0"/>
              </a:rPr>
              <a:t>//</a:t>
            </a:r>
            <a:r>
              <a:rPr lang="tr-TR" sz="2000" i="1" dirty="0">
                <a:solidFill>
                  <a:srgbClr val="000000"/>
                </a:solidFill>
                <a:latin typeface="Consolas" panose="020B0609020204030204" pitchFamily="49" charset="0"/>
                <a:ea typeface="Calibri" panose="020F0502020204030204" pitchFamily="34" charset="0"/>
                <a:cs typeface="Consolas" panose="020B0609020204030204" pitchFamily="49" charset="0"/>
              </a:rPr>
              <a:t> VTgüvenlik dosyasının açık olduğu durumlarda Registry bilgileri ile</a:t>
            </a:r>
            <a:endParaRPr lang="tr-TR"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05783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937542" y="6254753"/>
            <a:ext cx="1209688" cy="429866"/>
          </a:xfrm>
          <a:prstGeom prst="rect">
            <a:avLst/>
          </a:prstGeom>
        </p:spPr>
      </p:pic>
      <p:pic>
        <p:nvPicPr>
          <p:cNvPr id="6" name="Picture 5"/>
          <p:cNvPicPr>
            <a:picLocks noChangeAspect="1"/>
          </p:cNvPicPr>
          <p:nvPr/>
        </p:nvPicPr>
        <p:blipFill>
          <a:blip r:embed="rId4"/>
          <a:stretch>
            <a:fillRect/>
          </a:stretch>
        </p:blipFill>
        <p:spPr>
          <a:xfrm>
            <a:off x="-1499240" y="0"/>
            <a:ext cx="2229822" cy="6858000"/>
          </a:xfrm>
          <a:prstGeom prst="rect">
            <a:avLst/>
          </a:prstGeom>
        </p:spPr>
      </p:pic>
      <p:sp>
        <p:nvSpPr>
          <p:cNvPr id="8" name="AutoShape 2"/>
          <p:cNvSpPr>
            <a:spLocks/>
          </p:cNvSpPr>
          <p:nvPr/>
        </p:nvSpPr>
        <p:spPr bwMode="auto">
          <a:xfrm>
            <a:off x="730581" y="0"/>
            <a:ext cx="9298789" cy="63932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tr-TR" sz="3200" b="1" dirty="0">
                <a:solidFill>
                  <a:srgbClr val="FD0000"/>
                </a:solidFill>
                <a:latin typeface="Calibri" charset="0"/>
                <a:cs typeface="Calibri" charset="0"/>
                <a:sym typeface="Calibri" charset="0"/>
              </a:rPr>
              <a:t>Nesneleri bellekten temizleme</a:t>
            </a:r>
          </a:p>
        </p:txBody>
      </p:sp>
      <p:pic>
        <p:nvPicPr>
          <p:cNvPr id="9" name="Picture 4" descr="pasted-image.pdf"/>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279219" y="6189348"/>
            <a:ext cx="806446" cy="5108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5" name="Rectangle 4"/>
          <p:cNvSpPr/>
          <p:nvPr/>
        </p:nvSpPr>
        <p:spPr>
          <a:xfrm>
            <a:off x="963900" y="1412816"/>
            <a:ext cx="10718542" cy="3477875"/>
          </a:xfrm>
          <a:prstGeom prst="rect">
            <a:avLst/>
          </a:prstGeom>
          <a:ln w="3175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ln>
        </p:spPr>
        <p:txBody>
          <a:bodyPr wrap="square">
            <a:spAutoFit/>
          </a:bodyPr>
          <a:lstStyle/>
          <a:p>
            <a:r>
              <a:rPr lang="tr-TR" sz="2000" dirty="0">
                <a:solidFill>
                  <a:srgbClr val="000000"/>
                </a:solidFill>
                <a:highlight>
                  <a:srgbClr val="FFFFFF"/>
                </a:highlight>
                <a:latin typeface="Consolas" panose="020B0609020204030204" pitchFamily="49" charset="0"/>
                <a:ea typeface="Calibri" panose="020F0502020204030204" pitchFamily="34" charset="0"/>
                <a:cs typeface="Consolas" panose="020B0609020204030204" pitchFamily="49" charset="0"/>
              </a:rPr>
              <a:t>Marshal.</a:t>
            </a:r>
            <a:r>
              <a:rPr lang="tr-TR" sz="2000" b="1" dirty="0">
                <a:solidFill>
                  <a:srgbClr val="000000"/>
                </a:solidFill>
                <a:highlight>
                  <a:srgbClr val="FFFFFF"/>
                </a:highlight>
                <a:latin typeface="Consolas" panose="020B0609020204030204" pitchFamily="49" charset="0"/>
                <a:ea typeface="Calibri" panose="020F0502020204030204" pitchFamily="34" charset="0"/>
                <a:cs typeface="Consolas" panose="020B0609020204030204" pitchFamily="49" charset="0"/>
              </a:rPr>
              <a:t>ReleaseComObject</a:t>
            </a:r>
            <a:r>
              <a:rPr lang="tr-TR" sz="2000" dirty="0">
                <a:solidFill>
                  <a:srgbClr val="000000"/>
                </a:solidFill>
                <a:highlight>
                  <a:srgbClr val="FFFFFF"/>
                </a:highlight>
                <a:latin typeface="Consolas" panose="020B0609020204030204" pitchFamily="49" charset="0"/>
                <a:ea typeface="Calibri" panose="020F0502020204030204" pitchFamily="34" charset="0"/>
                <a:cs typeface="Consolas" panose="020B0609020204030204" pitchFamily="49" charset="0"/>
              </a:rPr>
              <a:t>(fatKalem); //oluşturulan nesneyi temizler</a:t>
            </a:r>
          </a:p>
          <a:p>
            <a:r>
              <a:rPr lang="tr-TR" sz="2000" dirty="0">
                <a:solidFill>
                  <a:srgbClr val="000000"/>
                </a:solidFill>
                <a:highlight>
                  <a:srgbClr val="FFFFFF"/>
                </a:highlight>
                <a:latin typeface="Consolas" panose="020B0609020204030204" pitchFamily="49" charset="0"/>
                <a:ea typeface="Calibri" panose="020F0502020204030204" pitchFamily="34" charset="0"/>
                <a:cs typeface="Consolas" panose="020B0609020204030204" pitchFamily="49" charset="0"/>
              </a:rPr>
              <a:t>Marshal.ReleaseComObject(fatUst); //oluşturulan nesneyi temizler</a:t>
            </a:r>
          </a:p>
          <a:p>
            <a:r>
              <a:rPr lang="tr-TR" sz="2000" dirty="0">
                <a:solidFill>
                  <a:srgbClr val="000000"/>
                </a:solidFill>
                <a:highlight>
                  <a:srgbClr val="FFFFFF"/>
                </a:highlight>
                <a:latin typeface="Consolas" panose="020B0609020204030204" pitchFamily="49" charset="0"/>
                <a:ea typeface="Calibri" panose="020F0502020204030204" pitchFamily="34" charset="0"/>
                <a:cs typeface="Consolas" panose="020B0609020204030204" pitchFamily="49" charset="0"/>
              </a:rPr>
              <a:t>Marshal.ReleaseComObject(fatura); //oluşturulan nesneyi temizler</a:t>
            </a:r>
          </a:p>
          <a:p>
            <a:r>
              <a:rPr lang="tr-TR" sz="2000" dirty="0">
                <a:solidFill>
                  <a:srgbClr val="000000"/>
                </a:solidFill>
                <a:highlight>
                  <a:srgbClr val="FFFFFF"/>
                </a:highlight>
                <a:latin typeface="Consolas" panose="020B0609020204030204" pitchFamily="49" charset="0"/>
                <a:ea typeface="Calibri" panose="020F0502020204030204" pitchFamily="34" charset="0"/>
                <a:cs typeface="Consolas" panose="020B0609020204030204" pitchFamily="49" charset="0"/>
              </a:rPr>
              <a:t>Marshal.ReleaseComObject(sirket);</a:t>
            </a:r>
          </a:p>
          <a:p>
            <a:r>
              <a:rPr lang="tr-TR" sz="2000" dirty="0">
                <a:solidFill>
                  <a:srgbClr val="000000"/>
                </a:solidFill>
                <a:highlight>
                  <a:srgbClr val="FFFFFF"/>
                </a:highlight>
                <a:latin typeface="Consolas" panose="020B0609020204030204" pitchFamily="49" charset="0"/>
                <a:ea typeface="Calibri" panose="020F0502020204030204" pitchFamily="34" charset="0"/>
                <a:cs typeface="Consolas" panose="020B0609020204030204" pitchFamily="49" charset="0"/>
              </a:rPr>
              <a:t>if (sirket != null)</a:t>
            </a:r>
          </a:p>
          <a:p>
            <a:r>
              <a:rPr lang="tr-TR" sz="2000" dirty="0">
                <a:solidFill>
                  <a:srgbClr val="000000"/>
                </a:solidFill>
                <a:highlight>
                  <a:srgbClr val="FFFFFF"/>
                </a:highlight>
                <a:latin typeface="Consolas" panose="020B0609020204030204" pitchFamily="49" charset="0"/>
                <a:ea typeface="Calibri" panose="020F0502020204030204" pitchFamily="34" charset="0"/>
                <a:cs typeface="Consolas" panose="020B0609020204030204" pitchFamily="49" charset="0"/>
              </a:rPr>
              <a:t>{</a:t>
            </a:r>
          </a:p>
          <a:p>
            <a:r>
              <a:rPr lang="tr-TR" sz="2000" dirty="0">
                <a:solidFill>
                  <a:srgbClr val="000000"/>
                </a:solidFill>
                <a:highlight>
                  <a:srgbClr val="FFFFFF"/>
                </a:highlight>
                <a:latin typeface="Consolas" panose="020B0609020204030204" pitchFamily="49" charset="0"/>
                <a:ea typeface="Calibri" panose="020F0502020204030204" pitchFamily="34" charset="0"/>
                <a:cs typeface="Consolas" panose="020B0609020204030204" pitchFamily="49" charset="0"/>
              </a:rPr>
              <a:t>	sirket.</a:t>
            </a:r>
            <a:r>
              <a:rPr lang="tr-TR" sz="2000" b="1" dirty="0">
                <a:solidFill>
                  <a:srgbClr val="000000"/>
                </a:solidFill>
                <a:highlight>
                  <a:srgbClr val="FFFFFF"/>
                </a:highlight>
                <a:latin typeface="Consolas" panose="020B0609020204030204" pitchFamily="49" charset="0"/>
                <a:ea typeface="Calibri" panose="020F0502020204030204" pitchFamily="34" charset="0"/>
                <a:cs typeface="Consolas" panose="020B0609020204030204" pitchFamily="49" charset="0"/>
              </a:rPr>
              <a:t>LogOff</a:t>
            </a:r>
            <a:r>
              <a:rPr lang="tr-TR" sz="2000" dirty="0">
                <a:solidFill>
                  <a:srgbClr val="000000"/>
                </a:solidFill>
                <a:highlight>
                  <a:srgbClr val="FFFFFF"/>
                </a:highlight>
                <a:latin typeface="Consolas" panose="020B0609020204030204" pitchFamily="49" charset="0"/>
                <a:ea typeface="Calibri" panose="020F0502020204030204" pitchFamily="34" charset="0"/>
                <a:cs typeface="Consolas" panose="020B0609020204030204" pitchFamily="49" charset="0"/>
              </a:rPr>
              <a:t>(); </a:t>
            </a:r>
          </a:p>
          <a:p>
            <a:r>
              <a:rPr lang="tr-TR" sz="2000" dirty="0">
                <a:solidFill>
                  <a:srgbClr val="000000"/>
                </a:solidFill>
                <a:highlight>
                  <a:srgbClr val="FFFFFF"/>
                </a:highlight>
                <a:latin typeface="Consolas" panose="020B0609020204030204" pitchFamily="49" charset="0"/>
                <a:ea typeface="Calibri" panose="020F0502020204030204" pitchFamily="34" charset="0"/>
                <a:cs typeface="Consolas" panose="020B0609020204030204" pitchFamily="49" charset="0"/>
              </a:rPr>
              <a:t>	//SSO’da açılan şirket nesnesinin çıkış yapılmasını sağlar</a:t>
            </a:r>
          </a:p>
          <a:p>
            <a:r>
              <a:rPr lang="tr-TR" sz="2000" dirty="0">
                <a:solidFill>
                  <a:srgbClr val="000000"/>
                </a:solidFill>
                <a:highlight>
                  <a:srgbClr val="FFFFFF"/>
                </a:highlight>
                <a:latin typeface="Consolas" panose="020B0609020204030204" pitchFamily="49" charset="0"/>
                <a:ea typeface="Calibri" panose="020F0502020204030204" pitchFamily="34" charset="0"/>
                <a:cs typeface="Consolas" panose="020B0609020204030204" pitchFamily="49" charset="0"/>
              </a:rPr>
              <a:t>}</a:t>
            </a:r>
          </a:p>
          <a:p>
            <a:r>
              <a:rPr lang="tr-TR" sz="2000" dirty="0">
                <a:solidFill>
                  <a:srgbClr val="000000"/>
                </a:solidFill>
                <a:highlight>
                  <a:srgbClr val="FFFFFF"/>
                </a:highlight>
                <a:latin typeface="Consolas" panose="020B0609020204030204" pitchFamily="49" charset="0"/>
                <a:ea typeface="Calibri" panose="020F0502020204030204" pitchFamily="34" charset="0"/>
                <a:cs typeface="Consolas" panose="020B0609020204030204" pitchFamily="49" charset="0"/>
              </a:rPr>
              <a:t>kernel.</a:t>
            </a:r>
            <a:r>
              <a:rPr lang="tr-TR" sz="2000" b="1" dirty="0">
                <a:solidFill>
                  <a:srgbClr val="000000"/>
                </a:solidFill>
                <a:highlight>
                  <a:srgbClr val="FFFFFF"/>
                </a:highlight>
                <a:latin typeface="Consolas" panose="020B0609020204030204" pitchFamily="49" charset="0"/>
                <a:ea typeface="Calibri" panose="020F0502020204030204" pitchFamily="34" charset="0"/>
                <a:cs typeface="Consolas" panose="020B0609020204030204" pitchFamily="49" charset="0"/>
              </a:rPr>
              <a:t>FreeNetsisLibrary</a:t>
            </a:r>
            <a:r>
              <a:rPr lang="tr-TR" sz="2000" dirty="0">
                <a:solidFill>
                  <a:srgbClr val="000000"/>
                </a:solidFill>
                <a:highlight>
                  <a:srgbClr val="FFFFFF"/>
                </a:highlight>
                <a:latin typeface="Consolas" panose="020B0609020204030204" pitchFamily="49" charset="0"/>
                <a:ea typeface="Calibri" panose="020F0502020204030204" pitchFamily="34" charset="0"/>
                <a:cs typeface="Consolas" panose="020B0609020204030204" pitchFamily="49" charset="0"/>
              </a:rPr>
              <a:t>();</a:t>
            </a:r>
          </a:p>
          <a:p>
            <a:r>
              <a:rPr lang="tr-TR" sz="2000" dirty="0">
                <a:solidFill>
                  <a:srgbClr val="000000"/>
                </a:solidFill>
                <a:highlight>
                  <a:srgbClr val="FFFFFF"/>
                </a:highlight>
                <a:latin typeface="Consolas" panose="020B0609020204030204" pitchFamily="49" charset="0"/>
                <a:ea typeface="Calibri" panose="020F0502020204030204" pitchFamily="34" charset="0"/>
                <a:cs typeface="Consolas" panose="020B0609020204030204" pitchFamily="49" charset="0"/>
              </a:rPr>
              <a:t>Marshal.</a:t>
            </a:r>
            <a:r>
              <a:rPr lang="tr-TR" sz="2000" b="1" dirty="0">
                <a:solidFill>
                  <a:srgbClr val="000000"/>
                </a:solidFill>
                <a:highlight>
                  <a:srgbClr val="FFFFFF"/>
                </a:highlight>
                <a:latin typeface="Consolas" panose="020B0609020204030204" pitchFamily="49" charset="0"/>
                <a:ea typeface="Calibri" panose="020F0502020204030204" pitchFamily="34" charset="0"/>
                <a:cs typeface="Consolas" panose="020B0609020204030204" pitchFamily="49" charset="0"/>
              </a:rPr>
              <a:t>ReleaseComObject</a:t>
            </a:r>
            <a:r>
              <a:rPr lang="tr-TR" sz="2000" dirty="0">
                <a:solidFill>
                  <a:srgbClr val="000000"/>
                </a:solidFill>
                <a:highlight>
                  <a:srgbClr val="FFFFFF"/>
                </a:highlight>
                <a:latin typeface="Consolas" panose="020B0609020204030204" pitchFamily="49" charset="0"/>
                <a:ea typeface="Calibri" panose="020F0502020204030204" pitchFamily="34" charset="0"/>
                <a:cs typeface="Consolas" panose="020B0609020204030204" pitchFamily="49" charset="0"/>
              </a:rPr>
              <a:t>(kernel);</a:t>
            </a:r>
          </a:p>
        </p:txBody>
      </p:sp>
    </p:spTree>
    <p:extLst>
      <p:ext uri="{BB962C8B-B14F-4D97-AF65-F5344CB8AC3E}">
        <p14:creationId xmlns:p14="http://schemas.microsoft.com/office/powerpoint/2010/main" val="37549653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937542" y="6254753"/>
            <a:ext cx="1209688" cy="429866"/>
          </a:xfrm>
          <a:prstGeom prst="rect">
            <a:avLst/>
          </a:prstGeom>
        </p:spPr>
      </p:pic>
      <p:pic>
        <p:nvPicPr>
          <p:cNvPr id="6" name="Picture 5"/>
          <p:cNvPicPr>
            <a:picLocks noChangeAspect="1"/>
          </p:cNvPicPr>
          <p:nvPr/>
        </p:nvPicPr>
        <p:blipFill>
          <a:blip r:embed="rId4"/>
          <a:stretch>
            <a:fillRect/>
          </a:stretch>
        </p:blipFill>
        <p:spPr>
          <a:xfrm>
            <a:off x="-1499240" y="0"/>
            <a:ext cx="2229822" cy="6858000"/>
          </a:xfrm>
          <a:prstGeom prst="rect">
            <a:avLst/>
          </a:prstGeom>
        </p:spPr>
      </p:pic>
      <p:sp>
        <p:nvSpPr>
          <p:cNvPr id="8" name="AutoShape 2"/>
          <p:cNvSpPr>
            <a:spLocks/>
          </p:cNvSpPr>
          <p:nvPr/>
        </p:nvSpPr>
        <p:spPr bwMode="auto">
          <a:xfrm>
            <a:off x="730582" y="0"/>
            <a:ext cx="6395932" cy="63932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tr-TR" sz="3200" b="1" dirty="0">
                <a:solidFill>
                  <a:srgbClr val="FD0000"/>
                </a:solidFill>
                <a:latin typeface="Calibri" charset="0"/>
                <a:cs typeface="Calibri" charset="0"/>
                <a:sym typeface="Calibri" charset="0"/>
              </a:rPr>
              <a:t>Stok/Cari işlemleri</a:t>
            </a:r>
            <a:endParaRPr lang="en-US" sz="3200" b="1" dirty="0">
              <a:solidFill>
                <a:srgbClr val="FD0000"/>
              </a:solidFill>
              <a:latin typeface="Calibri" charset="0"/>
              <a:cs typeface="Calibri" charset="0"/>
              <a:sym typeface="Calibri" charset="0"/>
            </a:endParaRPr>
          </a:p>
        </p:txBody>
      </p:sp>
      <p:pic>
        <p:nvPicPr>
          <p:cNvPr id="11" name="Picture 4" descr="pasted-image.pdf"/>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279219" y="6189348"/>
            <a:ext cx="806446" cy="5108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10" name="Rectangle 5"/>
          <p:cNvSpPr>
            <a:spLocks noChangeArrowheads="1"/>
          </p:cNvSpPr>
          <p:nvPr/>
        </p:nvSpPr>
        <p:spPr bwMode="auto">
          <a:xfrm>
            <a:off x="1416514" y="1987167"/>
            <a:ext cx="8874115" cy="19082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457200" lvl="0" indent="-457200">
              <a:buFont typeface="Arial" panose="020B0604020202020204" pitchFamily="34" charset="0"/>
              <a:buChar char="•"/>
            </a:pPr>
            <a:r>
              <a:rPr kumimoji="0" lang="tr-TR" altLang="tr-TR" sz="2800" i="0" u="none" strike="noStrike" cap="none" normalizeH="0" baseline="0" dirty="0">
                <a:ln>
                  <a:noFill/>
                </a:ln>
                <a:solidFill>
                  <a:schemeClr val="tx1"/>
                </a:solidFill>
                <a:effectLst/>
                <a:latin typeface="+mn-lt"/>
              </a:rPr>
              <a:t>Stok/Cari kaydetme</a:t>
            </a:r>
            <a:r>
              <a:rPr kumimoji="0" lang="tr-TR" altLang="tr-TR" sz="2800" i="0" u="none" strike="noStrike" cap="none" normalizeH="0" baseline="0" dirty="0">
                <a:ln>
                  <a:noFill/>
                </a:ln>
                <a:solidFill>
                  <a:schemeClr val="tx1"/>
                </a:solidFill>
                <a:effectLst/>
                <a:latin typeface="+mn-lt"/>
                <a:sym typeface="Wingdings" panose="05000000000000000000" pitchFamily="2" charset="2"/>
              </a:rPr>
              <a:t></a:t>
            </a:r>
            <a:r>
              <a:rPr lang="tr-TR" sz="2800" dirty="0"/>
              <a:t> kayitYeni();</a:t>
            </a:r>
            <a:endParaRPr kumimoji="0" lang="tr-TR" altLang="tr-TR" sz="2800" i="0" u="none" strike="noStrike" cap="none" normalizeH="0" baseline="0" dirty="0">
              <a:ln>
                <a:noFill/>
              </a:ln>
              <a:solidFill>
                <a:schemeClr val="tx1"/>
              </a:solidFill>
              <a:effectLst/>
              <a:latin typeface="+mn-lt"/>
            </a:endParaRPr>
          </a:p>
          <a:p>
            <a:pPr marL="457200" lvl="0" indent="-457200">
              <a:buFont typeface="Arial" panose="020B0604020202020204" pitchFamily="34" charset="0"/>
              <a:buChar char="•"/>
            </a:pPr>
            <a:r>
              <a:rPr lang="tr-TR" altLang="tr-TR" sz="2800" dirty="0">
                <a:latin typeface="+mn-lt"/>
              </a:rPr>
              <a:t>Stok/Cari düzenleme </a:t>
            </a:r>
            <a:r>
              <a:rPr lang="tr-TR" altLang="tr-TR" sz="2800" dirty="0">
                <a:latin typeface="+mn-lt"/>
                <a:sym typeface="Wingdings" panose="05000000000000000000" pitchFamily="2" charset="2"/>
              </a:rPr>
              <a:t> </a:t>
            </a:r>
            <a:r>
              <a:rPr lang="tr-TR" sz="2800" dirty="0"/>
              <a:t>kayitDuzelt();</a:t>
            </a:r>
            <a:endParaRPr lang="tr-TR" altLang="tr-TR" sz="2800" dirty="0">
              <a:latin typeface="+mn-lt"/>
            </a:endParaRPr>
          </a:p>
          <a:p>
            <a:pPr marL="457200" lvl="0" indent="-457200">
              <a:buFont typeface="Arial" panose="020B0604020202020204" pitchFamily="34" charset="0"/>
              <a:buChar char="•"/>
            </a:pPr>
            <a:r>
              <a:rPr lang="tr-TR" altLang="tr-TR" sz="2800" dirty="0">
                <a:latin typeface="+mn-lt"/>
              </a:rPr>
              <a:t>Stok/Cari okuma</a:t>
            </a:r>
            <a:r>
              <a:rPr lang="tr-TR" altLang="tr-TR" sz="2800" dirty="0">
                <a:latin typeface="+mn-lt"/>
                <a:sym typeface="Wingdings" panose="05000000000000000000" pitchFamily="2" charset="2"/>
              </a:rPr>
              <a:t></a:t>
            </a:r>
            <a:r>
              <a:rPr lang="tr-TR" altLang="tr-TR" sz="2800" dirty="0">
                <a:sym typeface="Wingdings" panose="05000000000000000000" pitchFamily="2" charset="2"/>
              </a:rPr>
              <a:t> </a:t>
            </a:r>
            <a:r>
              <a:rPr lang="tr-TR" sz="2800" dirty="0"/>
              <a:t>kayitOku(TOkumaTipi.otIlk);</a:t>
            </a:r>
            <a:endParaRPr lang="tr-TR" altLang="tr-TR" sz="2800" dirty="0">
              <a:latin typeface="+mn-lt"/>
            </a:endParaRPr>
          </a:p>
          <a:p>
            <a:pPr marL="457200" marR="0" lvl="0" indent="-4572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tr-TR" altLang="tr-TR" sz="2000" dirty="0">
              <a:latin typeface="+mn-lt"/>
            </a:endParaRPr>
          </a:p>
          <a:p>
            <a:pPr marL="457200" marR="0" lvl="0" indent="-4572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tr-TR" altLang="tr-TR" sz="2000" dirty="0">
              <a:latin typeface="+mn-lt"/>
            </a:endParaRPr>
          </a:p>
        </p:txBody>
      </p:sp>
    </p:spTree>
    <p:extLst>
      <p:ext uri="{BB962C8B-B14F-4D97-AF65-F5344CB8AC3E}">
        <p14:creationId xmlns:p14="http://schemas.microsoft.com/office/powerpoint/2010/main" val="22526898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937542" y="6254753"/>
            <a:ext cx="1209688" cy="429866"/>
          </a:xfrm>
          <a:prstGeom prst="rect">
            <a:avLst/>
          </a:prstGeom>
        </p:spPr>
      </p:pic>
      <p:pic>
        <p:nvPicPr>
          <p:cNvPr id="6" name="Picture 5"/>
          <p:cNvPicPr>
            <a:picLocks noChangeAspect="1"/>
          </p:cNvPicPr>
          <p:nvPr/>
        </p:nvPicPr>
        <p:blipFill>
          <a:blip r:embed="rId4"/>
          <a:stretch>
            <a:fillRect/>
          </a:stretch>
        </p:blipFill>
        <p:spPr>
          <a:xfrm>
            <a:off x="-1499240" y="0"/>
            <a:ext cx="2229822" cy="6858000"/>
          </a:xfrm>
          <a:prstGeom prst="rect">
            <a:avLst/>
          </a:prstGeom>
        </p:spPr>
      </p:pic>
      <p:sp>
        <p:nvSpPr>
          <p:cNvPr id="8" name="AutoShape 2"/>
          <p:cNvSpPr>
            <a:spLocks/>
          </p:cNvSpPr>
          <p:nvPr/>
        </p:nvSpPr>
        <p:spPr bwMode="auto">
          <a:xfrm>
            <a:off x="730582" y="0"/>
            <a:ext cx="6395932" cy="63932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tr-TR" sz="3200" b="1" dirty="0">
                <a:solidFill>
                  <a:srgbClr val="FD0000"/>
                </a:solidFill>
                <a:latin typeface="Calibri" charset="0"/>
                <a:cs typeface="Calibri" charset="0"/>
                <a:sym typeface="Calibri" charset="0"/>
              </a:rPr>
              <a:t>NetRs Sorgu İşlemleri</a:t>
            </a:r>
            <a:endParaRPr lang="en-US" sz="3200" b="1" dirty="0">
              <a:solidFill>
                <a:srgbClr val="FD0000"/>
              </a:solidFill>
              <a:latin typeface="Calibri" charset="0"/>
              <a:cs typeface="Calibri" charset="0"/>
              <a:sym typeface="Calibri" charset="0"/>
            </a:endParaRPr>
          </a:p>
        </p:txBody>
      </p:sp>
      <p:pic>
        <p:nvPicPr>
          <p:cNvPr id="11" name="Picture 4" descr="pasted-image.pdf"/>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279219" y="6189348"/>
            <a:ext cx="806446" cy="5108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10" name="Rectangle 5"/>
          <p:cNvSpPr>
            <a:spLocks noChangeArrowheads="1"/>
          </p:cNvSpPr>
          <p:nvPr/>
        </p:nvSpPr>
        <p:spPr bwMode="auto">
          <a:xfrm>
            <a:off x="1416514" y="1648612"/>
            <a:ext cx="8874115" cy="258532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tr-TR" altLang="tr-TR" sz="2800" dirty="0">
                <a:latin typeface="+mn-lt"/>
              </a:rPr>
              <a:t>Veri Tabanına erişim sağlar.</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lang="tr-TR" altLang="tr-TR" sz="2800" dirty="0">
              <a:latin typeface="+mn-lt"/>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2800" i="0" u="none" strike="noStrike" cap="none" normalizeH="0" baseline="0" dirty="0">
                <a:ln>
                  <a:noFill/>
                </a:ln>
                <a:solidFill>
                  <a:schemeClr val="tx1"/>
                </a:solidFill>
                <a:effectLst/>
                <a:latin typeface="+mn-lt"/>
              </a:rPr>
              <a:t>SQL</a:t>
            </a:r>
            <a:r>
              <a:rPr kumimoji="0" lang="tr-TR" altLang="tr-TR" sz="2800" i="0" u="none" strike="noStrike" cap="none" normalizeH="0" dirty="0">
                <a:ln>
                  <a:noFill/>
                </a:ln>
                <a:solidFill>
                  <a:schemeClr val="tx1"/>
                </a:solidFill>
                <a:effectLst/>
                <a:latin typeface="+mn-lt"/>
              </a:rPr>
              <a:t> cümleleri kullanımını destekler.</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tr-TR" altLang="tr-TR" sz="2800" i="0" u="none" strike="noStrike" cap="none" normalizeH="0" dirty="0">
              <a:ln>
                <a:noFill/>
              </a:ln>
              <a:solidFill>
                <a:schemeClr val="tx1"/>
              </a:solidFill>
              <a:effectLst/>
              <a:latin typeface="+mn-lt"/>
            </a:endParaRP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tr-TR" altLang="tr-TR" sz="2800" dirty="0">
                <a:latin typeface="+mn-lt"/>
              </a:rPr>
              <a:t>CRUD işlemlerinin tamamı gerçekleştirilebilir.</a:t>
            </a:r>
            <a:endParaRPr kumimoji="0" lang="tr-TR" altLang="tr-TR" sz="2800" i="0" u="none" strike="noStrike" cap="none" normalizeH="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2800" i="0" u="none" strike="noStrike" cap="none" normalizeH="0" baseline="0" dirty="0">
              <a:ln>
                <a:noFill/>
              </a:ln>
              <a:solidFill>
                <a:schemeClr val="tx1"/>
              </a:solidFill>
              <a:effectLst/>
              <a:latin typeface="+mn-lt"/>
            </a:endParaRPr>
          </a:p>
        </p:txBody>
      </p:sp>
    </p:spTree>
    <p:extLst>
      <p:ext uri="{BB962C8B-B14F-4D97-AF65-F5344CB8AC3E}">
        <p14:creationId xmlns:p14="http://schemas.microsoft.com/office/powerpoint/2010/main" val="33198740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937542" y="6254753"/>
            <a:ext cx="1209688" cy="429866"/>
          </a:xfrm>
          <a:prstGeom prst="rect">
            <a:avLst/>
          </a:prstGeom>
        </p:spPr>
      </p:pic>
      <p:pic>
        <p:nvPicPr>
          <p:cNvPr id="6" name="Picture 5"/>
          <p:cNvPicPr>
            <a:picLocks noChangeAspect="1"/>
          </p:cNvPicPr>
          <p:nvPr/>
        </p:nvPicPr>
        <p:blipFill>
          <a:blip r:embed="rId4"/>
          <a:stretch>
            <a:fillRect/>
          </a:stretch>
        </p:blipFill>
        <p:spPr>
          <a:xfrm>
            <a:off x="-1499240" y="0"/>
            <a:ext cx="2229822" cy="6858000"/>
          </a:xfrm>
          <a:prstGeom prst="rect">
            <a:avLst/>
          </a:prstGeom>
        </p:spPr>
      </p:pic>
      <p:sp>
        <p:nvSpPr>
          <p:cNvPr id="8" name="AutoShape 2"/>
          <p:cNvSpPr>
            <a:spLocks/>
          </p:cNvSpPr>
          <p:nvPr/>
        </p:nvSpPr>
        <p:spPr bwMode="auto">
          <a:xfrm>
            <a:off x="730582" y="0"/>
            <a:ext cx="6395932" cy="63932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tr-TR" sz="3200" b="1" dirty="0">
                <a:solidFill>
                  <a:srgbClr val="FD0000"/>
                </a:solidFill>
                <a:latin typeface="Calibri" charset="0"/>
                <a:cs typeface="Calibri" charset="0"/>
                <a:sym typeface="Calibri" charset="0"/>
              </a:rPr>
              <a:t>Rehber İşlemleri</a:t>
            </a:r>
            <a:endParaRPr lang="en-US" sz="3200" b="1" dirty="0">
              <a:solidFill>
                <a:srgbClr val="FD0000"/>
              </a:solidFill>
              <a:latin typeface="Calibri" charset="0"/>
              <a:cs typeface="Calibri" charset="0"/>
              <a:sym typeface="Calibri" charset="0"/>
            </a:endParaRPr>
          </a:p>
        </p:txBody>
      </p:sp>
      <p:pic>
        <p:nvPicPr>
          <p:cNvPr id="11" name="Picture 4" descr="pasted-image.pdf"/>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279219" y="6189348"/>
            <a:ext cx="806446" cy="5108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10" name="Rectangle 5"/>
          <p:cNvSpPr>
            <a:spLocks noChangeArrowheads="1"/>
          </p:cNvSpPr>
          <p:nvPr/>
        </p:nvSpPr>
        <p:spPr bwMode="auto">
          <a:xfrm>
            <a:off x="1416514" y="1405507"/>
            <a:ext cx="10242086" cy="36933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lang="tr-TR" altLang="tr-TR" sz="2800" dirty="0">
                <a:latin typeface="+mn-lt"/>
              </a:rPr>
              <a:t>Netsis üzerinde kullanılan Rehber tanımlaması yapılmasını sağlar</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tr-TR" altLang="tr-TR" sz="2800" i="0" u="none" strike="noStrike" cap="none" normalizeH="0" baseline="0" dirty="0">
                <a:ln>
                  <a:noFill/>
                </a:ln>
                <a:solidFill>
                  <a:schemeClr val="tx1"/>
                </a:solidFill>
                <a:effectLst/>
                <a:latin typeface="+mn-lt"/>
              </a:rPr>
              <a:t>Seçilen kayda göre</a:t>
            </a:r>
            <a:r>
              <a:rPr kumimoji="0" lang="tr-TR" altLang="tr-TR" sz="2800" i="0" u="none" strike="noStrike" cap="none" normalizeH="0" dirty="0">
                <a:ln>
                  <a:noFill/>
                </a:ln>
                <a:solidFill>
                  <a:schemeClr val="tx1"/>
                </a:solidFill>
                <a:effectLst/>
                <a:latin typeface="+mn-lt"/>
              </a:rPr>
              <a:t> string değer döndürür.</a:t>
            </a:r>
          </a:p>
          <a:p>
            <a:pPr marR="0" lvl="0" algn="l" defTabSz="914400" rtl="0" eaLnBrk="0" fontAlgn="base" latinLnBrk="0" hangingPunct="0">
              <a:lnSpc>
                <a:spcPct val="100000"/>
              </a:lnSpc>
              <a:spcBef>
                <a:spcPct val="0"/>
              </a:spcBef>
              <a:spcAft>
                <a:spcPct val="0"/>
              </a:spcAft>
              <a:buClrTx/>
              <a:buSzTx/>
              <a:tabLst/>
            </a:pPr>
            <a:endParaRPr kumimoji="0" lang="tr-TR" altLang="tr-TR" sz="2800" i="0" u="none" strike="noStrike" cap="none" normalizeH="0" dirty="0">
              <a:ln>
                <a:noFill/>
              </a:ln>
              <a:solidFill>
                <a:schemeClr val="tx1"/>
              </a:solidFill>
              <a:effectLst/>
              <a:latin typeface="+mn-lt"/>
            </a:endParaRPr>
          </a:p>
          <a:p>
            <a:pPr marR="0" lvl="0" algn="l" defTabSz="914400" rtl="0" eaLnBrk="0" fontAlgn="base" latinLnBrk="0" hangingPunct="0">
              <a:lnSpc>
                <a:spcPct val="100000"/>
              </a:lnSpc>
              <a:spcBef>
                <a:spcPct val="0"/>
              </a:spcBef>
              <a:spcAft>
                <a:spcPct val="0"/>
              </a:spcAft>
              <a:buClrTx/>
              <a:buSzTx/>
              <a:tabLst/>
            </a:pPr>
            <a:endParaRPr kumimoji="0" lang="tr-TR" altLang="tr-TR" sz="2800" i="0" u="none" strike="noStrike" cap="none" normalizeH="0" dirty="0">
              <a:ln>
                <a:noFill/>
              </a:ln>
              <a:solidFill>
                <a:schemeClr val="tx1"/>
              </a:solidFill>
              <a:effectLst/>
              <a:latin typeface="+mn-lt"/>
            </a:endParaRPr>
          </a:p>
          <a:p>
            <a:pPr marL="285750" lvl="0" indent="-285750">
              <a:buFont typeface="Arial" panose="020B0604020202020204" pitchFamily="34" charset="0"/>
              <a:buChar char="•"/>
            </a:pPr>
            <a:r>
              <a:rPr lang="tr-TR" dirty="0">
                <a:solidFill>
                  <a:schemeClr val="accent5"/>
                </a:solidFill>
              </a:rPr>
              <a:t>string</a:t>
            </a:r>
            <a:r>
              <a:rPr lang="tr-TR" dirty="0"/>
              <a:t> GenelRehber(</a:t>
            </a:r>
            <a:r>
              <a:rPr lang="tr-TR" dirty="0">
                <a:solidFill>
                  <a:schemeClr val="accent5"/>
                </a:solidFill>
              </a:rPr>
              <a:t>string </a:t>
            </a:r>
            <a:r>
              <a:rPr lang="tr-TR" dirty="0"/>
              <a:t>TabloAdi, </a:t>
            </a:r>
            <a:r>
              <a:rPr lang="tr-TR" dirty="0">
                <a:solidFill>
                  <a:schemeClr val="accent5"/>
                </a:solidFill>
              </a:rPr>
              <a:t>string </a:t>
            </a:r>
            <a:r>
              <a:rPr lang="tr-TR" dirty="0"/>
              <a:t>SahaAdi1, </a:t>
            </a:r>
            <a:r>
              <a:rPr lang="tr-TR" dirty="0">
                <a:solidFill>
                  <a:schemeClr val="accent5"/>
                </a:solidFill>
              </a:rPr>
              <a:t>string </a:t>
            </a:r>
            <a:r>
              <a:rPr lang="tr-TR" dirty="0"/>
              <a:t>SahaAcik1, </a:t>
            </a:r>
            <a:r>
              <a:rPr lang="tr-TR" dirty="0">
                <a:solidFill>
                  <a:srgbClr val="00B0F0"/>
                </a:solidFill>
              </a:rPr>
              <a:t>int </a:t>
            </a:r>
            <a:r>
              <a:rPr lang="tr-TR" dirty="0"/>
              <a:t>SahaTipi1, </a:t>
            </a:r>
            <a:r>
              <a:rPr lang="tr-TR" dirty="0">
                <a:solidFill>
                  <a:schemeClr val="accent5"/>
                </a:solidFill>
              </a:rPr>
              <a:t>string</a:t>
            </a:r>
            <a:r>
              <a:rPr lang="tr-TR" dirty="0"/>
              <a:t> SahaAdi2, </a:t>
            </a:r>
            <a:r>
              <a:rPr lang="tr-TR" dirty="0">
                <a:solidFill>
                  <a:schemeClr val="accent5"/>
                </a:solidFill>
              </a:rPr>
              <a:t>string</a:t>
            </a:r>
            <a:r>
              <a:rPr lang="tr-TR" dirty="0"/>
              <a:t> SahaAcik2, </a:t>
            </a:r>
            <a:r>
              <a:rPr lang="tr-TR" dirty="0">
                <a:solidFill>
                  <a:srgbClr val="00B0F0"/>
                </a:solidFill>
              </a:rPr>
              <a:t>int</a:t>
            </a:r>
            <a:r>
              <a:rPr lang="tr-TR" dirty="0"/>
              <a:t> SahaTipi2, </a:t>
            </a:r>
            <a:r>
              <a:rPr lang="tr-TR" dirty="0">
                <a:solidFill>
                  <a:schemeClr val="accent5"/>
                </a:solidFill>
              </a:rPr>
              <a:t>string</a:t>
            </a:r>
            <a:r>
              <a:rPr lang="tr-TR" dirty="0"/>
              <a:t> SahaAdi3, </a:t>
            </a:r>
            <a:r>
              <a:rPr lang="tr-TR" dirty="0">
                <a:solidFill>
                  <a:schemeClr val="accent5"/>
                </a:solidFill>
              </a:rPr>
              <a:t>string</a:t>
            </a:r>
            <a:r>
              <a:rPr lang="tr-TR" dirty="0"/>
              <a:t> SahaAcik3, </a:t>
            </a:r>
            <a:r>
              <a:rPr lang="tr-TR" dirty="0">
                <a:solidFill>
                  <a:srgbClr val="00B0F0"/>
                </a:solidFill>
              </a:rPr>
              <a:t>int</a:t>
            </a:r>
            <a:r>
              <a:rPr lang="tr-TR" dirty="0"/>
              <a:t> SahaTipi3, </a:t>
            </a:r>
            <a:r>
              <a:rPr lang="tr-TR" dirty="0">
                <a:solidFill>
                  <a:schemeClr val="accent5"/>
                </a:solidFill>
              </a:rPr>
              <a:t>string</a:t>
            </a:r>
            <a:r>
              <a:rPr lang="tr-TR" dirty="0"/>
              <a:t> SahaAdi4, </a:t>
            </a:r>
            <a:r>
              <a:rPr lang="tr-TR" dirty="0">
                <a:solidFill>
                  <a:schemeClr val="accent5"/>
                </a:solidFill>
              </a:rPr>
              <a:t>string</a:t>
            </a:r>
            <a:r>
              <a:rPr lang="tr-TR" dirty="0"/>
              <a:t> SahaAcik4, </a:t>
            </a:r>
            <a:r>
              <a:rPr lang="tr-TR" dirty="0">
                <a:solidFill>
                  <a:srgbClr val="00B0F0"/>
                </a:solidFill>
              </a:rPr>
              <a:t>int</a:t>
            </a:r>
            <a:r>
              <a:rPr lang="tr-TR" dirty="0"/>
              <a:t> SahaTipi4, </a:t>
            </a:r>
            <a:r>
              <a:rPr lang="tr-TR" dirty="0">
                <a:solidFill>
                  <a:schemeClr val="accent5"/>
                </a:solidFill>
              </a:rPr>
              <a:t>string</a:t>
            </a:r>
            <a:r>
              <a:rPr lang="tr-TR" dirty="0"/>
              <a:t> SahaAdi5, </a:t>
            </a:r>
            <a:r>
              <a:rPr lang="tr-TR" dirty="0">
                <a:solidFill>
                  <a:schemeClr val="accent5"/>
                </a:solidFill>
              </a:rPr>
              <a:t>string</a:t>
            </a:r>
            <a:r>
              <a:rPr lang="tr-TR" dirty="0"/>
              <a:t> SahaAcik5, </a:t>
            </a:r>
            <a:r>
              <a:rPr lang="tr-TR" dirty="0">
                <a:solidFill>
                  <a:srgbClr val="00B0F0"/>
                </a:solidFill>
              </a:rPr>
              <a:t>int</a:t>
            </a:r>
            <a:r>
              <a:rPr lang="tr-TR" dirty="0"/>
              <a:t> SahaTipi5, </a:t>
            </a:r>
            <a:r>
              <a:rPr lang="tr-TR" dirty="0">
                <a:solidFill>
                  <a:schemeClr val="accent5"/>
                </a:solidFill>
              </a:rPr>
              <a:t>string</a:t>
            </a:r>
            <a:r>
              <a:rPr lang="tr-TR" dirty="0"/>
              <a:t> RehberBaslik, </a:t>
            </a:r>
            <a:r>
              <a:rPr lang="tr-TR" dirty="0">
                <a:solidFill>
                  <a:schemeClr val="accent5"/>
                </a:solidFill>
              </a:rPr>
              <a:t>string</a:t>
            </a:r>
            <a:r>
              <a:rPr lang="tr-TR" dirty="0"/>
              <a:t> WhereSQL, </a:t>
            </a:r>
            <a:r>
              <a:rPr lang="tr-TR" dirty="0">
                <a:solidFill>
                  <a:srgbClr val="00B0F0"/>
                </a:solidFill>
              </a:rPr>
              <a:t>int</a:t>
            </a:r>
            <a:r>
              <a:rPr lang="tr-TR" dirty="0"/>
              <a:t> GeriDonus, </a:t>
            </a:r>
            <a:r>
              <a:rPr lang="tr-TR" dirty="0">
                <a:solidFill>
                  <a:schemeClr val="accent5"/>
                </a:solidFill>
              </a:rPr>
              <a:t>string</a:t>
            </a:r>
            <a:r>
              <a:rPr lang="tr-TR" dirty="0"/>
              <a:t> KeySaha);</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endParaRPr kumimoji="0" lang="tr-TR" altLang="tr-TR" sz="2800" i="0" u="none" strike="noStrike" cap="none" normalizeH="0" dirty="0">
              <a:ln>
                <a:noFill/>
              </a:ln>
              <a:solidFill>
                <a:schemeClr val="tx1"/>
              </a:solidFill>
              <a:effectLst/>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2800" i="0" u="none" strike="noStrike" cap="none" normalizeH="0" baseline="0" dirty="0">
              <a:ln>
                <a:noFill/>
              </a:ln>
              <a:solidFill>
                <a:schemeClr val="tx1"/>
              </a:solidFill>
              <a:effectLst/>
              <a:latin typeface="+mn-lt"/>
            </a:endParaRPr>
          </a:p>
        </p:txBody>
      </p:sp>
    </p:spTree>
    <p:extLst>
      <p:ext uri="{BB962C8B-B14F-4D97-AF65-F5344CB8AC3E}">
        <p14:creationId xmlns:p14="http://schemas.microsoft.com/office/powerpoint/2010/main" val="200237962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937542" y="6254753"/>
            <a:ext cx="1209688" cy="429866"/>
          </a:xfrm>
          <a:prstGeom prst="rect">
            <a:avLst/>
          </a:prstGeom>
        </p:spPr>
      </p:pic>
      <p:pic>
        <p:nvPicPr>
          <p:cNvPr id="6" name="Picture 5"/>
          <p:cNvPicPr>
            <a:picLocks noChangeAspect="1"/>
          </p:cNvPicPr>
          <p:nvPr/>
        </p:nvPicPr>
        <p:blipFill>
          <a:blip r:embed="rId4"/>
          <a:stretch>
            <a:fillRect/>
          </a:stretch>
        </p:blipFill>
        <p:spPr>
          <a:xfrm>
            <a:off x="-1499240" y="0"/>
            <a:ext cx="2229822" cy="6858000"/>
          </a:xfrm>
          <a:prstGeom prst="rect">
            <a:avLst/>
          </a:prstGeom>
        </p:spPr>
      </p:pic>
      <p:sp>
        <p:nvSpPr>
          <p:cNvPr id="8" name="AutoShape 2"/>
          <p:cNvSpPr>
            <a:spLocks/>
          </p:cNvSpPr>
          <p:nvPr/>
        </p:nvSpPr>
        <p:spPr bwMode="auto">
          <a:xfrm>
            <a:off x="730582" y="0"/>
            <a:ext cx="6062104" cy="63932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tr-TR" sz="3200" b="1" dirty="0">
                <a:solidFill>
                  <a:srgbClr val="FD0000"/>
                </a:solidFill>
                <a:latin typeface="Calibri" charset="0"/>
                <a:cs typeface="Calibri" charset="0"/>
                <a:sym typeface="Calibri" charset="0"/>
              </a:rPr>
              <a:t>Satış Faturası Örneklendirme</a:t>
            </a:r>
          </a:p>
        </p:txBody>
      </p:sp>
      <p:pic>
        <p:nvPicPr>
          <p:cNvPr id="11" name="Picture 4" descr="pasted-image.pdf"/>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279219" y="6189348"/>
            <a:ext cx="806446" cy="5108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10" name="Rectangle 5"/>
          <p:cNvSpPr>
            <a:spLocks noChangeArrowheads="1"/>
          </p:cNvSpPr>
          <p:nvPr/>
        </p:nvSpPr>
        <p:spPr bwMode="auto">
          <a:xfrm>
            <a:off x="937542" y="1365697"/>
            <a:ext cx="10688402" cy="4031873"/>
          </a:xfrm>
          <a:prstGeom prst="rect">
            <a:avLst/>
          </a:prstGeom>
          <a:noFill/>
          <a:ln w="3810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800" b="0" i="0" u="none" strike="noStrike" cap="none" normalizeH="0" baseline="0" dirty="0">
                <a:ln>
                  <a:noFill/>
                </a:ln>
                <a:solidFill>
                  <a:srgbClr val="000000"/>
                </a:solidFill>
                <a:effectLst/>
                <a:latin typeface="Consolas" panose="020B0609020204030204" pitchFamily="49" charset="0"/>
              </a:rPr>
              <a:t>Kernel kernel = </a:t>
            </a:r>
            <a:r>
              <a:rPr kumimoji="0" lang="tr-TR" altLang="tr-TR" sz="2800" b="1" i="0" u="none" strike="noStrike" cap="none" normalizeH="0" baseline="0" dirty="0">
                <a:ln>
                  <a:noFill/>
                </a:ln>
                <a:solidFill>
                  <a:srgbClr val="336699"/>
                </a:solidFill>
                <a:effectLst/>
                <a:latin typeface="Consolas" panose="020B0609020204030204" pitchFamily="49" charset="0"/>
              </a:rPr>
              <a:t>new</a:t>
            </a:r>
            <a:r>
              <a:rPr kumimoji="0" lang="tr-TR" altLang="tr-TR" sz="2800" b="0" i="0" u="none" strike="noStrike" cap="none" normalizeH="0" baseline="0" dirty="0">
                <a:ln>
                  <a:noFill/>
                </a:ln>
                <a:solidFill>
                  <a:srgbClr val="333333"/>
                </a:solidFill>
                <a:effectLst/>
                <a:latin typeface="Consolas" panose="020B0609020204030204" pitchFamily="49" charset="0"/>
              </a:rPr>
              <a:t> </a:t>
            </a:r>
            <a:r>
              <a:rPr kumimoji="0" lang="tr-TR" altLang="tr-TR" sz="2800" b="0" i="0" u="none" strike="noStrike" cap="none" normalizeH="0" baseline="0" dirty="0">
                <a:ln>
                  <a:noFill/>
                </a:ln>
                <a:solidFill>
                  <a:srgbClr val="000000"/>
                </a:solidFill>
                <a:effectLst/>
                <a:latin typeface="Consolas" panose="020B0609020204030204" pitchFamily="49" charset="0"/>
              </a:rPr>
              <a:t>Kernel(); </a:t>
            </a:r>
            <a:endParaRPr kumimoji="0" lang="tr-TR" altLang="tr-TR" sz="2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2800" b="0" i="0" u="none" strike="noStrike" cap="none" normalizeH="0" baseline="0" dirty="0">
                <a:ln>
                  <a:noFill/>
                </a:ln>
                <a:solidFill>
                  <a:srgbClr val="000000"/>
                </a:solidFill>
                <a:effectLst/>
                <a:latin typeface="Consolas" panose="020B0609020204030204" pitchFamily="49" charset="0"/>
              </a:rPr>
              <a:t>Sirket sirket = </a:t>
            </a:r>
            <a:r>
              <a:rPr kumimoji="0" lang="tr-TR" altLang="tr-TR" sz="2800" b="1" i="0" u="none" strike="noStrike" cap="none" normalizeH="0" baseline="0" dirty="0">
                <a:ln>
                  <a:noFill/>
                </a:ln>
                <a:solidFill>
                  <a:srgbClr val="336699"/>
                </a:solidFill>
                <a:effectLst/>
                <a:latin typeface="Consolas" panose="020B0609020204030204" pitchFamily="49" charset="0"/>
              </a:rPr>
              <a:t>default</a:t>
            </a:r>
            <a:r>
              <a:rPr kumimoji="0" lang="tr-TR" altLang="tr-TR" sz="2800" b="0" i="0" u="none" strike="noStrike" cap="none" normalizeH="0" baseline="0" dirty="0">
                <a:ln>
                  <a:noFill/>
                </a:ln>
                <a:solidFill>
                  <a:srgbClr val="000000"/>
                </a:solidFill>
                <a:effectLst/>
                <a:latin typeface="Consolas" panose="020B0609020204030204" pitchFamily="49" charset="0"/>
              </a:rPr>
              <a:t>(Sirket); </a:t>
            </a:r>
            <a:r>
              <a:rPr kumimoji="0" lang="tr-TR" altLang="tr-TR" sz="2000" b="0" i="0" u="none" strike="noStrike" cap="none" normalizeH="0" baseline="0" dirty="0">
                <a:ln>
                  <a:noFill/>
                </a:ln>
                <a:solidFill>
                  <a:srgbClr val="000000"/>
                </a:solidFill>
                <a:effectLst/>
                <a:latin typeface="Consolas" panose="020B0609020204030204" pitchFamily="49" charset="0"/>
              </a:rPr>
              <a:t>//Sirket nesnesi oluşturuldu</a:t>
            </a:r>
          </a:p>
          <a:p>
            <a:pPr lvl="0"/>
            <a:r>
              <a:rPr lang="tr-TR" altLang="tr-TR" sz="2800" dirty="0">
                <a:solidFill>
                  <a:srgbClr val="000000"/>
                </a:solidFill>
                <a:latin typeface="Consolas" panose="020B0609020204030204" pitchFamily="49" charset="0"/>
              </a:rPr>
              <a:t>Fatura fatura = </a:t>
            </a:r>
            <a:r>
              <a:rPr lang="tr-TR" altLang="tr-TR" sz="2800" b="1" dirty="0">
                <a:solidFill>
                  <a:srgbClr val="336699"/>
                </a:solidFill>
                <a:latin typeface="Consolas" panose="020B0609020204030204" pitchFamily="49" charset="0"/>
              </a:rPr>
              <a:t>default</a:t>
            </a:r>
            <a:r>
              <a:rPr lang="tr-TR" altLang="tr-TR" sz="2800" dirty="0">
                <a:solidFill>
                  <a:srgbClr val="000000"/>
                </a:solidFill>
                <a:latin typeface="Consolas" panose="020B0609020204030204" pitchFamily="49" charset="0"/>
              </a:rPr>
              <a:t>(Fatura);</a:t>
            </a:r>
            <a:r>
              <a:rPr lang="tr-TR" altLang="tr-TR" sz="2000" dirty="0">
                <a:solidFill>
                  <a:srgbClr val="000000"/>
                </a:solidFill>
                <a:latin typeface="Consolas" panose="020B0609020204030204" pitchFamily="49" charset="0"/>
              </a:rPr>
              <a:t>//Fatura nesnesi oluşturuldu</a:t>
            </a:r>
            <a:endParaRPr lang="tr-TR" altLang="tr-TR" sz="2000" dirty="0"/>
          </a:p>
          <a:p>
            <a:pPr lvl="0"/>
            <a:r>
              <a:rPr lang="tr-TR" altLang="tr-TR" sz="2800" dirty="0">
                <a:solidFill>
                  <a:srgbClr val="000000"/>
                </a:solidFill>
                <a:latin typeface="Consolas" panose="020B0609020204030204" pitchFamily="49" charset="0"/>
              </a:rPr>
              <a:t>FatUst fatUst = </a:t>
            </a:r>
            <a:r>
              <a:rPr lang="tr-TR" altLang="tr-TR" sz="2800" b="1" dirty="0">
                <a:solidFill>
                  <a:srgbClr val="336699"/>
                </a:solidFill>
                <a:latin typeface="Consolas" panose="020B0609020204030204" pitchFamily="49" charset="0"/>
              </a:rPr>
              <a:t>default</a:t>
            </a:r>
            <a:r>
              <a:rPr lang="tr-TR" altLang="tr-TR" sz="2800" dirty="0">
                <a:solidFill>
                  <a:srgbClr val="000000"/>
                </a:solidFill>
                <a:latin typeface="Consolas" panose="020B0609020204030204" pitchFamily="49" charset="0"/>
              </a:rPr>
              <a:t>(FatUst);</a:t>
            </a:r>
          </a:p>
          <a:p>
            <a:pPr lvl="0"/>
            <a:r>
              <a:rPr lang="tr-TR" altLang="tr-TR" sz="2000" dirty="0">
                <a:solidFill>
                  <a:srgbClr val="000000"/>
                </a:solidFill>
                <a:latin typeface="Consolas" panose="020B0609020204030204" pitchFamily="49" charset="0"/>
              </a:rPr>
              <a:t>//Fatura üst bilgiler özellikleri erişimi için fatUst nesnesi oluşturuldu</a:t>
            </a:r>
            <a:endParaRPr lang="tr-TR" altLang="tr-TR" sz="2000" dirty="0"/>
          </a:p>
          <a:p>
            <a:pPr lvl="0"/>
            <a:r>
              <a:rPr lang="tr-TR" altLang="tr-TR" sz="2800" dirty="0">
                <a:solidFill>
                  <a:srgbClr val="000000"/>
                </a:solidFill>
                <a:latin typeface="Consolas" panose="020B0609020204030204" pitchFamily="49" charset="0"/>
              </a:rPr>
              <a:t>FatKalem fatKalem = </a:t>
            </a:r>
            <a:r>
              <a:rPr lang="tr-TR" altLang="tr-TR" sz="2800" b="1" dirty="0">
                <a:solidFill>
                  <a:srgbClr val="336699"/>
                </a:solidFill>
                <a:latin typeface="Consolas" panose="020B0609020204030204" pitchFamily="49" charset="0"/>
              </a:rPr>
              <a:t>default</a:t>
            </a:r>
            <a:r>
              <a:rPr lang="tr-TR" altLang="tr-TR" sz="2800" dirty="0">
                <a:solidFill>
                  <a:srgbClr val="000000"/>
                </a:solidFill>
                <a:latin typeface="Consolas" panose="020B0609020204030204" pitchFamily="49" charset="0"/>
              </a:rPr>
              <a:t>(FatKalem);</a:t>
            </a:r>
          </a:p>
          <a:p>
            <a:r>
              <a:rPr lang="tr-TR" altLang="tr-TR" sz="2000" dirty="0">
                <a:solidFill>
                  <a:srgbClr val="000000"/>
                </a:solidFill>
                <a:latin typeface="Consolas" panose="020B0609020204030204" pitchFamily="49" charset="0"/>
              </a:rPr>
              <a:t>//Fatura kalem özellikleri erişimi için fatKalem nesnesi oluşturuldu</a:t>
            </a:r>
            <a:endParaRPr lang="tr-TR" altLang="tr-TR" sz="2000" dirty="0"/>
          </a:p>
          <a:p>
            <a:pPr lvl="0"/>
            <a:endParaRPr lang="tr-TR" altLang="tr-TR" sz="5400" dirty="0"/>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28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0147386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937542" y="6254753"/>
            <a:ext cx="1209688" cy="429866"/>
          </a:xfrm>
          <a:prstGeom prst="rect">
            <a:avLst/>
          </a:prstGeom>
        </p:spPr>
      </p:pic>
      <p:pic>
        <p:nvPicPr>
          <p:cNvPr id="4" name="Picture 3"/>
          <p:cNvPicPr>
            <a:picLocks noChangeAspect="1"/>
          </p:cNvPicPr>
          <p:nvPr/>
        </p:nvPicPr>
        <p:blipFill>
          <a:blip r:embed="rId3"/>
          <a:stretch>
            <a:fillRect/>
          </a:stretch>
        </p:blipFill>
        <p:spPr>
          <a:xfrm>
            <a:off x="-1499240" y="0"/>
            <a:ext cx="2229822" cy="6858000"/>
          </a:xfrm>
          <a:prstGeom prst="rect">
            <a:avLst/>
          </a:prstGeom>
        </p:spPr>
      </p:pic>
      <p:sp>
        <p:nvSpPr>
          <p:cNvPr id="6" name="AutoShape 2"/>
          <p:cNvSpPr>
            <a:spLocks/>
          </p:cNvSpPr>
          <p:nvPr/>
        </p:nvSpPr>
        <p:spPr bwMode="auto">
          <a:xfrm>
            <a:off x="730581" y="0"/>
            <a:ext cx="8950447" cy="6057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tr-TR" sz="3200" b="1" dirty="0">
                <a:solidFill>
                  <a:srgbClr val="FD0000"/>
                </a:solidFill>
                <a:latin typeface="Calibri" charset="0"/>
                <a:cs typeface="Calibri" charset="0"/>
                <a:sym typeface="Calibri" charset="0"/>
              </a:rPr>
              <a:t>Eğitim Formatı</a:t>
            </a:r>
            <a:endParaRPr lang="en-US" sz="3200" b="1" dirty="0">
              <a:latin typeface="Calibri" charset="0"/>
              <a:cs typeface="Calibri" charset="0"/>
              <a:sym typeface="Calibri" charset="0"/>
            </a:endParaRPr>
          </a:p>
        </p:txBody>
      </p:sp>
      <p:sp>
        <p:nvSpPr>
          <p:cNvPr id="2" name="TextBox 1"/>
          <p:cNvSpPr txBox="1"/>
          <p:nvPr/>
        </p:nvSpPr>
        <p:spPr>
          <a:xfrm>
            <a:off x="1069312" y="838105"/>
            <a:ext cx="9179587" cy="5816977"/>
          </a:xfrm>
          <a:prstGeom prst="rect">
            <a:avLst/>
          </a:prstGeom>
          <a:noFill/>
        </p:spPr>
        <p:txBody>
          <a:bodyPr wrap="square" rtlCol="0">
            <a:spAutoFit/>
          </a:bodyPr>
          <a:lstStyle/>
          <a:p>
            <a:pPr marL="285750" lvl="0" indent="-285750">
              <a:buFont typeface="Arial" panose="020B0604020202020204" pitchFamily="34" charset="0"/>
              <a:buChar char="•"/>
            </a:pPr>
            <a:r>
              <a:rPr lang="tr-TR" sz="2800" dirty="0"/>
              <a:t>Ders süresi ve arası</a:t>
            </a:r>
          </a:p>
          <a:p>
            <a:pPr marL="742950" lvl="1" indent="-285750">
              <a:buFont typeface="Arial" panose="020B0604020202020204" pitchFamily="34" charset="0"/>
              <a:buChar char="•"/>
            </a:pPr>
            <a:r>
              <a:rPr lang="tr-TR" sz="2400" dirty="0"/>
              <a:t>45+15 dk. </a:t>
            </a:r>
          </a:p>
          <a:p>
            <a:pPr marL="742950" lvl="1" indent="-285750">
              <a:buFont typeface="Arial" panose="020B0604020202020204" pitchFamily="34" charset="0"/>
              <a:buChar char="•"/>
            </a:pPr>
            <a:r>
              <a:rPr lang="tr-TR" sz="2400" dirty="0"/>
              <a:t>Öğle arası 12:30-13:30</a:t>
            </a:r>
          </a:p>
          <a:p>
            <a:pPr marL="742950" lvl="1" indent="-285750">
              <a:buFont typeface="Arial" panose="020B0604020202020204" pitchFamily="34" charset="0"/>
              <a:buChar char="•"/>
            </a:pPr>
            <a:r>
              <a:rPr lang="tr-TR" sz="2400" dirty="0"/>
              <a:t>Uygulamalı</a:t>
            </a:r>
          </a:p>
          <a:p>
            <a:pPr marL="285750" lvl="0" indent="-285750">
              <a:buFont typeface="Arial" panose="020B0604020202020204" pitchFamily="34" charset="0"/>
              <a:buChar char="•"/>
            </a:pPr>
            <a:r>
              <a:rPr lang="tr-TR" sz="2800" dirty="0"/>
              <a:t>Sertifikasyon</a:t>
            </a:r>
          </a:p>
          <a:p>
            <a:pPr marL="742950" lvl="1" indent="-285750">
              <a:buFont typeface="Arial" panose="020B0604020202020204" pitchFamily="34" charset="0"/>
              <a:buChar char="•"/>
            </a:pPr>
            <a:r>
              <a:rPr lang="tr-TR" sz="2400" dirty="0"/>
              <a:t>Uyarlama Araçları Uzmanı</a:t>
            </a:r>
          </a:p>
          <a:p>
            <a:pPr marL="742950" lvl="1" indent="-285750">
              <a:buFont typeface="Arial" panose="020B0604020202020204" pitchFamily="34" charset="0"/>
              <a:buChar char="•"/>
            </a:pPr>
            <a:r>
              <a:rPr lang="tr-TR" sz="2400" dirty="0"/>
              <a:t>Logo Apps Geliştirme Uzmanı</a:t>
            </a:r>
          </a:p>
          <a:p>
            <a:pPr marL="285750" lvl="0" indent="-285750">
              <a:buFont typeface="Arial" panose="020B0604020202020204" pitchFamily="34" charset="0"/>
              <a:buChar char="•"/>
            </a:pPr>
            <a:r>
              <a:rPr lang="tr-TR" sz="2800" dirty="0"/>
              <a:t>Dokumantasyon</a:t>
            </a:r>
          </a:p>
          <a:p>
            <a:pPr marL="742950" lvl="1" indent="-285750">
              <a:buFont typeface="Arial" panose="020B0604020202020204" pitchFamily="34" charset="0"/>
              <a:buChar char="•"/>
            </a:pPr>
            <a:r>
              <a:rPr lang="tr-TR" sz="2400" dirty="0"/>
              <a:t>docs.logo.com.tr (sunu, video, dok, uygulama)</a:t>
            </a:r>
          </a:p>
          <a:p>
            <a:pPr marL="285750" lvl="0" indent="-285750">
              <a:buFont typeface="Arial" panose="020B0604020202020204" pitchFamily="34" charset="0"/>
              <a:buChar char="•"/>
            </a:pPr>
            <a:r>
              <a:rPr lang="tr-TR" sz="2800" dirty="0"/>
              <a:t>Örnek Uygulamalar</a:t>
            </a:r>
          </a:p>
          <a:p>
            <a:pPr marL="742950" lvl="1" indent="-285750">
              <a:buFont typeface="Arial" panose="020B0604020202020204" pitchFamily="34" charset="0"/>
              <a:buChar char="•"/>
            </a:pPr>
            <a:r>
              <a:rPr lang="tr-TR" sz="2400" dirty="0"/>
              <a:t>docs.logo.com.tr</a:t>
            </a:r>
          </a:p>
          <a:p>
            <a:pPr marL="285750" lvl="0" indent="-285750">
              <a:buFont typeface="Arial" panose="020B0604020202020204" pitchFamily="34" charset="0"/>
              <a:buChar char="•"/>
            </a:pPr>
            <a:r>
              <a:rPr lang="tr-TR" sz="2800" dirty="0"/>
              <a:t>Eğitim Sonu Değerlendirme</a:t>
            </a:r>
          </a:p>
          <a:p>
            <a:pPr marL="285750" indent="-285750">
              <a:lnSpc>
                <a:spcPct val="150000"/>
              </a:lnSpc>
              <a:buFont typeface="Arial" panose="020B0604020202020204" pitchFamily="34" charset="0"/>
              <a:buChar char="•"/>
            </a:pPr>
            <a:endParaRPr lang="tr-TR" sz="4000" dirty="0"/>
          </a:p>
        </p:txBody>
      </p:sp>
      <p:pic>
        <p:nvPicPr>
          <p:cNvPr id="7" name="Picture 4" descr="pasted-image.pdf"/>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279219" y="6189348"/>
            <a:ext cx="806446" cy="5108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pic>
        <p:nvPicPr>
          <p:cNvPr id="8" name="Picture 2" descr="Logo Netsis 3 Enterpris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52883" y="160009"/>
            <a:ext cx="3333750" cy="23812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033149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500"/>
                                        <p:tgtEl>
                                          <p:spTgt spid="2">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500"/>
                                        <p:tgtEl>
                                          <p:spTgt spid="2">
                                            <p:txEl>
                                              <p:pRg st="4" end="4"/>
                                            </p:txEl>
                                          </p:spTgt>
                                        </p:tgtEl>
                                      </p:cBhvr>
                                    </p:animEffect>
                                  </p:childTnLst>
                                </p:cTn>
                              </p:par>
                              <p:par>
                                <p:cTn id="20" presetID="10" presetClass="entr" presetSubtype="0" fill="hold" grpId="0" nodeType="withEffect">
                                  <p:stCondLst>
                                    <p:cond delay="0"/>
                                  </p:stCondLst>
                                  <p:childTnLst>
                                    <p:set>
                                      <p:cBhvr>
                                        <p:cTn id="21" dur="1" fill="hold">
                                          <p:stCondLst>
                                            <p:cond delay="0"/>
                                          </p:stCondLst>
                                        </p:cTn>
                                        <p:tgtEl>
                                          <p:spTgt spid="2">
                                            <p:txEl>
                                              <p:pRg st="5" end="5"/>
                                            </p:txEl>
                                          </p:spTgt>
                                        </p:tgtEl>
                                        <p:attrNameLst>
                                          <p:attrName>style.visibility</p:attrName>
                                        </p:attrNameLst>
                                      </p:cBhvr>
                                      <p:to>
                                        <p:strVal val="visible"/>
                                      </p:to>
                                    </p:set>
                                    <p:animEffect transition="in" filter="fade">
                                      <p:cBhvr>
                                        <p:cTn id="22" dur="500"/>
                                        <p:tgtEl>
                                          <p:spTgt spid="2">
                                            <p:txEl>
                                              <p:pRg st="5" end="5"/>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2">
                                            <p:txEl>
                                              <p:pRg st="6" end="6"/>
                                            </p:txEl>
                                          </p:spTgt>
                                        </p:tgtEl>
                                        <p:attrNameLst>
                                          <p:attrName>style.visibility</p:attrName>
                                        </p:attrNameLst>
                                      </p:cBhvr>
                                      <p:to>
                                        <p:strVal val="visible"/>
                                      </p:to>
                                    </p:set>
                                    <p:animEffect transition="in" filter="fade">
                                      <p:cBhvr>
                                        <p:cTn id="25" dur="500"/>
                                        <p:tgtEl>
                                          <p:spTgt spid="2">
                                            <p:txEl>
                                              <p:pRg st="6" end="6"/>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2">
                                            <p:txEl>
                                              <p:pRg st="7" end="7"/>
                                            </p:txEl>
                                          </p:spTgt>
                                        </p:tgtEl>
                                        <p:attrNameLst>
                                          <p:attrName>style.visibility</p:attrName>
                                        </p:attrNameLst>
                                      </p:cBhvr>
                                      <p:to>
                                        <p:strVal val="visible"/>
                                      </p:to>
                                    </p:set>
                                    <p:animEffect transition="in" filter="fade">
                                      <p:cBhvr>
                                        <p:cTn id="28" dur="500"/>
                                        <p:tgtEl>
                                          <p:spTgt spid="2">
                                            <p:txEl>
                                              <p:pRg st="7" end="7"/>
                                            </p:txEl>
                                          </p:spTgt>
                                        </p:tgtEl>
                                      </p:cBhvr>
                                    </p:animEffect>
                                  </p:childTnLst>
                                </p:cTn>
                              </p:par>
                              <p:par>
                                <p:cTn id="29" presetID="10" presetClass="entr" presetSubtype="0" fill="hold" grpId="0" nodeType="withEffect">
                                  <p:stCondLst>
                                    <p:cond delay="0"/>
                                  </p:stCondLst>
                                  <p:childTnLst>
                                    <p:set>
                                      <p:cBhvr>
                                        <p:cTn id="30" dur="1" fill="hold">
                                          <p:stCondLst>
                                            <p:cond delay="0"/>
                                          </p:stCondLst>
                                        </p:cTn>
                                        <p:tgtEl>
                                          <p:spTgt spid="2">
                                            <p:txEl>
                                              <p:pRg st="8" end="8"/>
                                            </p:txEl>
                                          </p:spTgt>
                                        </p:tgtEl>
                                        <p:attrNameLst>
                                          <p:attrName>style.visibility</p:attrName>
                                        </p:attrNameLst>
                                      </p:cBhvr>
                                      <p:to>
                                        <p:strVal val="visible"/>
                                      </p:to>
                                    </p:set>
                                    <p:animEffect transition="in" filter="fade">
                                      <p:cBhvr>
                                        <p:cTn id="31" dur="500"/>
                                        <p:tgtEl>
                                          <p:spTgt spid="2">
                                            <p:txEl>
                                              <p:pRg st="8" end="8"/>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2">
                                            <p:txEl>
                                              <p:pRg st="9" end="9"/>
                                            </p:txEl>
                                          </p:spTgt>
                                        </p:tgtEl>
                                        <p:attrNameLst>
                                          <p:attrName>style.visibility</p:attrName>
                                        </p:attrNameLst>
                                      </p:cBhvr>
                                      <p:to>
                                        <p:strVal val="visible"/>
                                      </p:to>
                                    </p:set>
                                    <p:animEffect transition="in" filter="fade">
                                      <p:cBhvr>
                                        <p:cTn id="34" dur="500"/>
                                        <p:tgtEl>
                                          <p:spTgt spid="2">
                                            <p:txEl>
                                              <p:pRg st="9" end="9"/>
                                            </p:txEl>
                                          </p:spTgt>
                                        </p:tgtEl>
                                      </p:cBhvr>
                                    </p:animEffect>
                                  </p:childTnLst>
                                </p:cTn>
                              </p:par>
                              <p:par>
                                <p:cTn id="35" presetID="10" presetClass="entr" presetSubtype="0" fill="hold" grpId="0" nodeType="withEffect">
                                  <p:stCondLst>
                                    <p:cond delay="0"/>
                                  </p:stCondLst>
                                  <p:childTnLst>
                                    <p:set>
                                      <p:cBhvr>
                                        <p:cTn id="36" dur="1" fill="hold">
                                          <p:stCondLst>
                                            <p:cond delay="0"/>
                                          </p:stCondLst>
                                        </p:cTn>
                                        <p:tgtEl>
                                          <p:spTgt spid="2">
                                            <p:txEl>
                                              <p:pRg st="10" end="10"/>
                                            </p:txEl>
                                          </p:spTgt>
                                        </p:tgtEl>
                                        <p:attrNameLst>
                                          <p:attrName>style.visibility</p:attrName>
                                        </p:attrNameLst>
                                      </p:cBhvr>
                                      <p:to>
                                        <p:strVal val="visible"/>
                                      </p:to>
                                    </p:set>
                                    <p:animEffect transition="in" filter="fade">
                                      <p:cBhvr>
                                        <p:cTn id="37" dur="500"/>
                                        <p:tgtEl>
                                          <p:spTgt spid="2">
                                            <p:txEl>
                                              <p:pRg st="10" end="10"/>
                                            </p:txEl>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2">
                                            <p:txEl>
                                              <p:pRg st="11" end="11"/>
                                            </p:txEl>
                                          </p:spTgt>
                                        </p:tgtEl>
                                        <p:attrNameLst>
                                          <p:attrName>style.visibility</p:attrName>
                                        </p:attrNameLst>
                                      </p:cBhvr>
                                      <p:to>
                                        <p:strVal val="visible"/>
                                      </p:to>
                                    </p:set>
                                    <p:animEffect transition="in" filter="fade">
                                      <p:cBhvr>
                                        <p:cTn id="40" dur="500"/>
                                        <p:tgtEl>
                                          <p:spTgt spid="2">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allAtOnce"/>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937542" y="6254753"/>
            <a:ext cx="1209688" cy="429866"/>
          </a:xfrm>
          <a:prstGeom prst="rect">
            <a:avLst/>
          </a:prstGeom>
        </p:spPr>
      </p:pic>
      <p:pic>
        <p:nvPicPr>
          <p:cNvPr id="6" name="Picture 5"/>
          <p:cNvPicPr>
            <a:picLocks noChangeAspect="1"/>
          </p:cNvPicPr>
          <p:nvPr/>
        </p:nvPicPr>
        <p:blipFill>
          <a:blip r:embed="rId4"/>
          <a:stretch>
            <a:fillRect/>
          </a:stretch>
        </p:blipFill>
        <p:spPr>
          <a:xfrm>
            <a:off x="-1499240" y="0"/>
            <a:ext cx="2229822" cy="6858000"/>
          </a:xfrm>
          <a:prstGeom prst="rect">
            <a:avLst/>
          </a:prstGeom>
        </p:spPr>
      </p:pic>
      <p:sp>
        <p:nvSpPr>
          <p:cNvPr id="8" name="AutoShape 2"/>
          <p:cNvSpPr>
            <a:spLocks/>
          </p:cNvSpPr>
          <p:nvPr/>
        </p:nvSpPr>
        <p:spPr bwMode="auto">
          <a:xfrm>
            <a:off x="730582" y="0"/>
            <a:ext cx="6062104" cy="63932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tr-TR" sz="3200" b="1" dirty="0">
                <a:solidFill>
                  <a:srgbClr val="FD0000"/>
                </a:solidFill>
                <a:latin typeface="Calibri" charset="0"/>
                <a:cs typeface="Calibri" charset="0"/>
                <a:sym typeface="Calibri" charset="0"/>
              </a:rPr>
              <a:t>Sık Sorulanlar 1</a:t>
            </a:r>
          </a:p>
        </p:txBody>
      </p:sp>
      <p:pic>
        <p:nvPicPr>
          <p:cNvPr id="11" name="Picture 4" descr="pasted-image.pdf"/>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279219" y="6189348"/>
            <a:ext cx="806446" cy="5108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10" name="Rectangle 5"/>
          <p:cNvSpPr>
            <a:spLocks noChangeArrowheads="1"/>
          </p:cNvSpPr>
          <p:nvPr/>
        </p:nvSpPr>
        <p:spPr bwMode="auto">
          <a:xfrm>
            <a:off x="937542" y="1243888"/>
            <a:ext cx="10980567" cy="3508653"/>
          </a:xfrm>
          <a:prstGeom prst="rect">
            <a:avLst/>
          </a:prstGeom>
          <a:noFill/>
          <a:ln w="3810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tr-TR" altLang="tr-TR" sz="3200" b="1" i="0" u="none" strike="noStrike" cap="none" normalizeH="0" baseline="0" dirty="0">
                <a:ln>
                  <a:noFill/>
                </a:ln>
                <a:solidFill>
                  <a:srgbClr val="000000"/>
                </a:solidFill>
                <a:effectLst/>
                <a:latin typeface="+mn-lt"/>
              </a:rPr>
              <a:t>Login result</a:t>
            </a:r>
            <a:r>
              <a:rPr kumimoji="0" lang="tr-TR" altLang="tr-TR" sz="3200" b="1" i="0" u="none" strike="noStrike" cap="none" normalizeH="0" dirty="0">
                <a:ln>
                  <a:noFill/>
                </a:ln>
                <a:solidFill>
                  <a:srgbClr val="000000"/>
                </a:solidFill>
                <a:effectLst/>
                <a:latin typeface="+mn-lt"/>
              </a:rPr>
              <a:t> : </a:t>
            </a:r>
            <a:r>
              <a:rPr kumimoji="0" lang="tr-TR" altLang="tr-TR" sz="3200" b="1" i="0" u="none" strike="noStrike" cap="none" normalizeH="0" baseline="0" dirty="0">
                <a:ln>
                  <a:noFill/>
                </a:ln>
                <a:solidFill>
                  <a:srgbClr val="000000"/>
                </a:solidFill>
                <a:effectLst/>
                <a:latin typeface="+mn-lt"/>
              </a:rPr>
              <a:t>SsoAppAccessError</a:t>
            </a:r>
          </a:p>
          <a:p>
            <a:pPr lvl="0"/>
            <a:r>
              <a:rPr lang="tr-TR" sz="2400" dirty="0">
                <a:latin typeface="+mn-lt"/>
              </a:rPr>
              <a:t>Bu hata,kullanıcı için Netsis’e erişim hakkı tanımlanmadığında ortaya çıkar. </a:t>
            </a:r>
          </a:p>
          <a:p>
            <a:pPr lvl="0"/>
            <a:endParaRPr lang="tr-TR" sz="2400" dirty="0">
              <a:latin typeface="+mn-lt"/>
            </a:endParaRPr>
          </a:p>
          <a:p>
            <a:pPr lvl="0"/>
            <a:endParaRPr lang="tr-TR" sz="2400" dirty="0">
              <a:latin typeface="+mn-lt"/>
            </a:endParaRPr>
          </a:p>
          <a:p>
            <a:pPr lvl="0"/>
            <a:r>
              <a:rPr lang="tr-TR" sz="2400" b="1" i="1" dirty="0">
                <a:latin typeface="+mn-lt"/>
              </a:rPr>
              <a:t>Çözüm: </a:t>
            </a:r>
          </a:p>
          <a:p>
            <a:pPr lvl="0"/>
            <a:r>
              <a:rPr lang="tr-TR" sz="2400" dirty="0">
                <a:latin typeface="+mn-lt"/>
              </a:rPr>
              <a:t>Kullanıcı eşlemesi yapmanız gereklidir. </a:t>
            </a:r>
          </a:p>
          <a:p>
            <a:pPr lvl="0"/>
            <a:r>
              <a:rPr lang="tr-TR" sz="2400" dirty="0">
                <a:latin typeface="+mn-lt"/>
              </a:rPr>
              <a:t>Ayrıca deneme yapmadan önce Netopenx50.dll'in </a:t>
            </a:r>
            <a:r>
              <a:rPr lang="tr-TR" sz="2400" b="1" dirty="0">
                <a:latin typeface="+mn-lt"/>
              </a:rPr>
              <a:t>son versiyonunu register </a:t>
            </a:r>
            <a:r>
              <a:rPr lang="tr-TR" sz="2400" dirty="0">
                <a:latin typeface="+mn-lt"/>
              </a:rPr>
              <a:t>ettiğinizden emin olunuz.</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tr-TR" altLang="tr-TR" sz="2800" b="0"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2296647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10">
                                            <p:txEl>
                                              <p:pRg st="4" end="4"/>
                                            </p:txEl>
                                          </p:spTgt>
                                        </p:tgtEl>
                                        <p:attrNameLst>
                                          <p:attrName>style.visibility</p:attrName>
                                        </p:attrNameLst>
                                      </p:cBhvr>
                                      <p:to>
                                        <p:strVal val="visible"/>
                                      </p:to>
                                    </p:set>
                                    <p:animEffect transition="in" filter="barn(inVertical)">
                                      <p:cBhvr>
                                        <p:cTn id="13" dur="500"/>
                                        <p:tgtEl>
                                          <p:spTgt spid="10">
                                            <p:txEl>
                                              <p:pRg st="4" end="4"/>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10">
                                            <p:txEl>
                                              <p:pRg st="5" end="5"/>
                                            </p:txEl>
                                          </p:spTgt>
                                        </p:tgtEl>
                                        <p:attrNameLst>
                                          <p:attrName>style.visibility</p:attrName>
                                        </p:attrNameLst>
                                      </p:cBhvr>
                                      <p:to>
                                        <p:strVal val="visible"/>
                                      </p:to>
                                    </p:set>
                                    <p:animEffect transition="in" filter="barn(inVertical)">
                                      <p:cBhvr>
                                        <p:cTn id="16" dur="500"/>
                                        <p:tgtEl>
                                          <p:spTgt spid="10">
                                            <p:txEl>
                                              <p:pRg st="5" end="5"/>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10">
                                            <p:txEl>
                                              <p:pRg st="6" end="6"/>
                                            </p:txEl>
                                          </p:spTgt>
                                        </p:tgtEl>
                                        <p:attrNameLst>
                                          <p:attrName>style.visibility</p:attrName>
                                        </p:attrNameLst>
                                      </p:cBhvr>
                                      <p:to>
                                        <p:strVal val="visible"/>
                                      </p:to>
                                    </p:set>
                                    <p:animEffect transition="in" filter="barn(inVertical)">
                                      <p:cBhvr>
                                        <p:cTn id="19" dur="500"/>
                                        <p:tgtEl>
                                          <p:spTgt spid="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937542" y="6254753"/>
            <a:ext cx="1209688" cy="429866"/>
          </a:xfrm>
          <a:prstGeom prst="rect">
            <a:avLst/>
          </a:prstGeom>
        </p:spPr>
      </p:pic>
      <p:pic>
        <p:nvPicPr>
          <p:cNvPr id="6" name="Picture 5"/>
          <p:cNvPicPr>
            <a:picLocks noChangeAspect="1"/>
          </p:cNvPicPr>
          <p:nvPr/>
        </p:nvPicPr>
        <p:blipFill>
          <a:blip r:embed="rId3"/>
          <a:stretch>
            <a:fillRect/>
          </a:stretch>
        </p:blipFill>
        <p:spPr>
          <a:xfrm>
            <a:off x="-1499240" y="0"/>
            <a:ext cx="2229822" cy="6858000"/>
          </a:xfrm>
          <a:prstGeom prst="rect">
            <a:avLst/>
          </a:prstGeom>
        </p:spPr>
      </p:pic>
      <p:sp>
        <p:nvSpPr>
          <p:cNvPr id="8" name="AutoShape 2"/>
          <p:cNvSpPr>
            <a:spLocks/>
          </p:cNvSpPr>
          <p:nvPr/>
        </p:nvSpPr>
        <p:spPr bwMode="auto">
          <a:xfrm>
            <a:off x="730582" y="0"/>
            <a:ext cx="6062104" cy="63932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tr-TR" sz="3200" b="1" dirty="0">
                <a:solidFill>
                  <a:srgbClr val="FD0000"/>
                </a:solidFill>
                <a:latin typeface="Calibri" charset="0"/>
                <a:cs typeface="Calibri" charset="0"/>
                <a:sym typeface="Calibri" charset="0"/>
              </a:rPr>
              <a:t>Sık Sorulanlar 2</a:t>
            </a:r>
          </a:p>
        </p:txBody>
      </p:sp>
      <p:pic>
        <p:nvPicPr>
          <p:cNvPr id="11" name="Picture 4" descr="pasted-image.pdf"/>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279219" y="6189348"/>
            <a:ext cx="806446" cy="5108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10" name="Rectangle 5"/>
          <p:cNvSpPr>
            <a:spLocks noChangeArrowheads="1"/>
          </p:cNvSpPr>
          <p:nvPr/>
        </p:nvSpPr>
        <p:spPr bwMode="auto">
          <a:xfrm>
            <a:off x="834062" y="863018"/>
            <a:ext cx="10341677" cy="3631763"/>
          </a:xfrm>
          <a:prstGeom prst="rect">
            <a:avLst/>
          </a:prstGeom>
          <a:noFill/>
          <a:ln w="3810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tr-TR" altLang="tr-TR" sz="3200" b="1" dirty="0">
                <a:solidFill>
                  <a:srgbClr val="000000"/>
                </a:solidFill>
                <a:latin typeface="+mn-lt"/>
              </a:rPr>
              <a:t>Login result : SsoMaxUserCountExceeded</a:t>
            </a:r>
          </a:p>
          <a:p>
            <a:endParaRPr lang="tr-TR" altLang="tr-TR" sz="3200" b="1" dirty="0">
              <a:solidFill>
                <a:srgbClr val="000000"/>
              </a:solidFill>
              <a:latin typeface="+mn-lt"/>
            </a:endParaRPr>
          </a:p>
          <a:p>
            <a:endParaRPr lang="tr-TR" altLang="tr-TR" sz="3200" b="1" dirty="0">
              <a:solidFill>
                <a:srgbClr val="000000"/>
              </a:solidFill>
              <a:latin typeface="+mn-lt"/>
            </a:endParaRPr>
          </a:p>
          <a:p>
            <a:r>
              <a:rPr lang="tr-TR" altLang="tr-TR" sz="2400" b="1" i="1" dirty="0">
                <a:solidFill>
                  <a:srgbClr val="000000"/>
                </a:solidFill>
                <a:latin typeface="+mn-lt"/>
              </a:rPr>
              <a:t>Çözüm:</a:t>
            </a:r>
          </a:p>
          <a:p>
            <a:r>
              <a:rPr lang="tr-TR" sz="2400" dirty="0">
                <a:latin typeface="+mn-lt"/>
              </a:rPr>
              <a:t>İşlemlerinizi yaptıktan sonra sirket nesnesini </a:t>
            </a:r>
            <a:r>
              <a:rPr lang="tr-TR" sz="2400" b="1" dirty="0">
                <a:latin typeface="+mn-lt"/>
              </a:rPr>
              <a:t>free </a:t>
            </a:r>
            <a:r>
              <a:rPr lang="tr-TR" sz="2400" dirty="0">
                <a:latin typeface="+mn-lt"/>
              </a:rPr>
              <a:t>etmediğiniz sürece Netopenx kullanıcısı asılı kalacaktır. </a:t>
            </a:r>
          </a:p>
          <a:p>
            <a:endParaRPr lang="tr-TR" sz="2000" dirty="0">
              <a:latin typeface="+mn-lt"/>
            </a:endParaRPr>
          </a:p>
          <a:p>
            <a:r>
              <a:rPr lang="tr-TR" sz="2400" dirty="0">
                <a:latin typeface="+mn-lt"/>
              </a:rPr>
              <a:t>Bu durumda yeni bir işlem başlattığınızda lisansınızdaki Netopenx kullanıcıları dolu olduğu için SSO Max User hatası alınmaktadır.</a:t>
            </a:r>
            <a:endParaRPr kumimoji="0" lang="tr-TR" altLang="tr-TR" sz="3200" b="0" i="0" u="none" strike="noStrike" cap="none" normalizeH="0" baseline="0" dirty="0">
              <a:ln>
                <a:noFill/>
              </a:ln>
              <a:solidFill>
                <a:schemeClr val="tx1"/>
              </a:solidFill>
              <a:effectLst/>
              <a:latin typeface="+mn-lt"/>
            </a:endParaRPr>
          </a:p>
        </p:txBody>
      </p:sp>
    </p:spTree>
    <p:extLst>
      <p:ext uri="{BB962C8B-B14F-4D97-AF65-F5344CB8AC3E}">
        <p14:creationId xmlns:p14="http://schemas.microsoft.com/office/powerpoint/2010/main" val="9164511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nodeType="clickEffect">
                                  <p:stCondLst>
                                    <p:cond delay="0"/>
                                  </p:stCondLst>
                                  <p:childTnLst>
                                    <p:set>
                                      <p:cBhvr>
                                        <p:cTn id="10" dur="1" fill="hold">
                                          <p:stCondLst>
                                            <p:cond delay="0"/>
                                          </p:stCondLst>
                                        </p:cTn>
                                        <p:tgtEl>
                                          <p:spTgt spid="10">
                                            <p:txEl>
                                              <p:pRg st="3" end="3"/>
                                            </p:txEl>
                                          </p:spTgt>
                                        </p:tgtEl>
                                        <p:attrNameLst>
                                          <p:attrName>style.visibility</p:attrName>
                                        </p:attrNameLst>
                                      </p:cBhvr>
                                      <p:to>
                                        <p:strVal val="visible"/>
                                      </p:to>
                                    </p:set>
                                    <p:animEffect transition="in" filter="barn(inVertical)">
                                      <p:cBhvr>
                                        <p:cTn id="11" dur="500"/>
                                        <p:tgtEl>
                                          <p:spTgt spid="10">
                                            <p:txEl>
                                              <p:pRg st="3" end="3"/>
                                            </p:txEl>
                                          </p:spTgt>
                                        </p:tgtEl>
                                      </p:cBhvr>
                                    </p:animEffect>
                                  </p:childTnLst>
                                </p:cTn>
                              </p:par>
                              <p:par>
                                <p:cTn id="12" presetID="16" presetClass="entr" presetSubtype="21" fill="hold" nodeType="withEffect">
                                  <p:stCondLst>
                                    <p:cond delay="0"/>
                                  </p:stCondLst>
                                  <p:childTnLst>
                                    <p:set>
                                      <p:cBhvr>
                                        <p:cTn id="13" dur="1" fill="hold">
                                          <p:stCondLst>
                                            <p:cond delay="0"/>
                                          </p:stCondLst>
                                        </p:cTn>
                                        <p:tgtEl>
                                          <p:spTgt spid="10">
                                            <p:txEl>
                                              <p:pRg st="4" end="4"/>
                                            </p:txEl>
                                          </p:spTgt>
                                        </p:tgtEl>
                                        <p:attrNameLst>
                                          <p:attrName>style.visibility</p:attrName>
                                        </p:attrNameLst>
                                      </p:cBhvr>
                                      <p:to>
                                        <p:strVal val="visible"/>
                                      </p:to>
                                    </p:set>
                                    <p:animEffect transition="in" filter="barn(inVertical)">
                                      <p:cBhvr>
                                        <p:cTn id="14" dur="500"/>
                                        <p:tgtEl>
                                          <p:spTgt spid="10">
                                            <p:txEl>
                                              <p:pRg st="4" end="4"/>
                                            </p:txEl>
                                          </p:spTgt>
                                        </p:tgtEl>
                                      </p:cBhvr>
                                    </p:animEffect>
                                  </p:childTnLst>
                                </p:cTn>
                              </p:par>
                              <p:par>
                                <p:cTn id="15" presetID="16" presetClass="entr" presetSubtype="21" fill="hold" nodeType="withEffect">
                                  <p:stCondLst>
                                    <p:cond delay="0"/>
                                  </p:stCondLst>
                                  <p:childTnLst>
                                    <p:set>
                                      <p:cBhvr>
                                        <p:cTn id="16" dur="1" fill="hold">
                                          <p:stCondLst>
                                            <p:cond delay="0"/>
                                          </p:stCondLst>
                                        </p:cTn>
                                        <p:tgtEl>
                                          <p:spTgt spid="10">
                                            <p:txEl>
                                              <p:pRg st="6" end="6"/>
                                            </p:txEl>
                                          </p:spTgt>
                                        </p:tgtEl>
                                        <p:attrNameLst>
                                          <p:attrName>style.visibility</p:attrName>
                                        </p:attrNameLst>
                                      </p:cBhvr>
                                      <p:to>
                                        <p:strVal val="visible"/>
                                      </p:to>
                                    </p:set>
                                    <p:animEffect transition="in" filter="barn(inVertical)">
                                      <p:cBhvr>
                                        <p:cTn id="17" dur="500"/>
                                        <p:tgtEl>
                                          <p:spTgt spid="10">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937542" y="6254753"/>
            <a:ext cx="1209688" cy="429866"/>
          </a:xfrm>
          <a:prstGeom prst="rect">
            <a:avLst/>
          </a:prstGeom>
        </p:spPr>
      </p:pic>
      <p:pic>
        <p:nvPicPr>
          <p:cNvPr id="6" name="Picture 5"/>
          <p:cNvPicPr>
            <a:picLocks noChangeAspect="1"/>
          </p:cNvPicPr>
          <p:nvPr/>
        </p:nvPicPr>
        <p:blipFill>
          <a:blip r:embed="rId3"/>
          <a:stretch>
            <a:fillRect/>
          </a:stretch>
        </p:blipFill>
        <p:spPr>
          <a:xfrm>
            <a:off x="-1499240" y="0"/>
            <a:ext cx="2229822" cy="6858000"/>
          </a:xfrm>
          <a:prstGeom prst="rect">
            <a:avLst/>
          </a:prstGeom>
        </p:spPr>
      </p:pic>
      <p:sp>
        <p:nvSpPr>
          <p:cNvPr id="8" name="AutoShape 2"/>
          <p:cNvSpPr>
            <a:spLocks/>
          </p:cNvSpPr>
          <p:nvPr/>
        </p:nvSpPr>
        <p:spPr bwMode="auto">
          <a:xfrm>
            <a:off x="730582" y="0"/>
            <a:ext cx="6062104" cy="63932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tr-TR" sz="3200" b="1" dirty="0">
                <a:solidFill>
                  <a:srgbClr val="FD0000"/>
                </a:solidFill>
                <a:latin typeface="Calibri" charset="0"/>
                <a:cs typeface="Calibri" charset="0"/>
                <a:sym typeface="Calibri" charset="0"/>
              </a:rPr>
              <a:t>Sık Sorulanlar 3</a:t>
            </a:r>
          </a:p>
        </p:txBody>
      </p:sp>
      <p:pic>
        <p:nvPicPr>
          <p:cNvPr id="11" name="Picture 4" descr="pasted-image.pdf"/>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279219" y="6189348"/>
            <a:ext cx="806446" cy="5108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10" name="Rectangle 5"/>
          <p:cNvSpPr>
            <a:spLocks noChangeArrowheads="1"/>
          </p:cNvSpPr>
          <p:nvPr/>
        </p:nvSpPr>
        <p:spPr bwMode="auto">
          <a:xfrm>
            <a:off x="834062" y="1169491"/>
            <a:ext cx="11251603" cy="4555093"/>
          </a:xfrm>
          <a:prstGeom prst="rect">
            <a:avLst/>
          </a:prstGeom>
          <a:noFill/>
          <a:ln w="3810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tr-TR" sz="2800" b="1" dirty="0">
                <a:latin typeface="+mn-lt"/>
              </a:rPr>
              <a:t>e-Fatura ile normal satış faturası kayıt arasında fark var mıdır? </a:t>
            </a:r>
          </a:p>
          <a:p>
            <a:endParaRPr lang="tr-TR" sz="2800" b="1" dirty="0">
              <a:latin typeface="+mn-lt"/>
            </a:endParaRPr>
          </a:p>
          <a:p>
            <a:r>
              <a:rPr lang="tr-TR" sz="2800" b="1" dirty="0">
                <a:latin typeface="+mn-lt"/>
              </a:rPr>
              <a:t>Fatura kayıt edildikten sonra otomatik olarak TBEFATUNO tablosu dolduruluyor mu?</a:t>
            </a:r>
          </a:p>
          <a:p>
            <a:endParaRPr lang="tr-TR" sz="2000" b="1" dirty="0">
              <a:latin typeface="Consolas" panose="020B0609020204030204" pitchFamily="49" charset="0"/>
            </a:endParaRPr>
          </a:p>
          <a:p>
            <a:endParaRPr lang="tr-TR" sz="2000" b="1" dirty="0">
              <a:latin typeface="+mn-lt"/>
            </a:endParaRPr>
          </a:p>
          <a:p>
            <a:r>
              <a:rPr lang="tr-TR" sz="2400" b="1" dirty="0">
                <a:latin typeface="+mn-lt"/>
              </a:rPr>
              <a:t>Çözüm : </a:t>
            </a:r>
          </a:p>
          <a:p>
            <a:r>
              <a:rPr lang="tr-TR" sz="2400" dirty="0">
                <a:latin typeface="+mn-lt"/>
              </a:rPr>
              <a:t>Kayıt işleminde bir fark bulunmamaktadır. </a:t>
            </a:r>
          </a:p>
          <a:p>
            <a:r>
              <a:rPr lang="tr-TR" sz="2400" b="1" dirty="0">
                <a:latin typeface="+mn-lt"/>
              </a:rPr>
              <a:t>fatura.YeniEfaturaNumara() </a:t>
            </a:r>
            <a:r>
              <a:rPr lang="tr-TR" sz="2400" dirty="0">
                <a:latin typeface="+mn-lt"/>
              </a:rPr>
              <a:t>yötemi ile seri bilginize göre yeni fatura numarası atayabilir, </a:t>
            </a:r>
          </a:p>
          <a:p>
            <a:r>
              <a:rPr lang="tr-TR" sz="2400" b="1" dirty="0">
                <a:latin typeface="+mn-lt"/>
              </a:rPr>
              <a:t>fatust.gib_fatirs_no</a:t>
            </a:r>
            <a:r>
              <a:rPr lang="tr-TR" sz="2400" dirty="0">
                <a:latin typeface="+mn-lt"/>
              </a:rPr>
              <a:t> alanına atama yaparak resmi fatura numarası bilginizi girebilirsiniz. </a:t>
            </a:r>
          </a:p>
          <a:p>
            <a:endParaRPr lang="tr-TR" sz="2400" dirty="0">
              <a:latin typeface="+mn-lt"/>
            </a:endParaRPr>
          </a:p>
          <a:p>
            <a:r>
              <a:rPr lang="tr-TR" sz="2400" dirty="0">
                <a:latin typeface="+mn-lt"/>
              </a:rPr>
              <a:t>Kayıt sonrasında "</a:t>
            </a:r>
            <a:r>
              <a:rPr lang="tr-TR" sz="2400" b="1" dirty="0">
                <a:latin typeface="+mn-lt"/>
              </a:rPr>
              <a:t>TBEFATUNO</a:t>
            </a:r>
            <a:r>
              <a:rPr lang="tr-TR" sz="2400" dirty="0">
                <a:latin typeface="+mn-lt"/>
              </a:rPr>
              <a:t>" tablosu güncellenmektedir.</a:t>
            </a:r>
            <a:endParaRPr kumimoji="0" lang="tr-TR" altLang="tr-TR" sz="2800" b="0" i="0" u="none" strike="noStrike" cap="none" normalizeH="0" baseline="0" dirty="0">
              <a:ln>
                <a:noFill/>
              </a:ln>
              <a:solidFill>
                <a:schemeClr val="tx1"/>
              </a:solidFill>
              <a:effectLst/>
              <a:latin typeface="+mn-lt"/>
            </a:endParaRPr>
          </a:p>
        </p:txBody>
      </p:sp>
    </p:spTree>
    <p:extLst>
      <p:ext uri="{BB962C8B-B14F-4D97-AF65-F5344CB8AC3E}">
        <p14:creationId xmlns:p14="http://schemas.microsoft.com/office/powerpoint/2010/main" val="26439419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10">
                                            <p:txEl>
                                              <p:pRg st="5" end="5"/>
                                            </p:txEl>
                                          </p:spTgt>
                                        </p:tgtEl>
                                        <p:attrNameLst>
                                          <p:attrName>style.visibility</p:attrName>
                                        </p:attrNameLst>
                                      </p:cBhvr>
                                      <p:to>
                                        <p:strVal val="visible"/>
                                      </p:to>
                                    </p:set>
                                    <p:animEffect transition="in" filter="barn(inVertical)">
                                      <p:cBhvr>
                                        <p:cTn id="13" dur="500"/>
                                        <p:tgtEl>
                                          <p:spTgt spid="10">
                                            <p:txEl>
                                              <p:pRg st="5" end="5"/>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10">
                                            <p:txEl>
                                              <p:pRg st="6" end="6"/>
                                            </p:txEl>
                                          </p:spTgt>
                                        </p:tgtEl>
                                        <p:attrNameLst>
                                          <p:attrName>style.visibility</p:attrName>
                                        </p:attrNameLst>
                                      </p:cBhvr>
                                      <p:to>
                                        <p:strVal val="visible"/>
                                      </p:to>
                                    </p:set>
                                    <p:animEffect transition="in" filter="barn(inVertical)">
                                      <p:cBhvr>
                                        <p:cTn id="16" dur="500"/>
                                        <p:tgtEl>
                                          <p:spTgt spid="10">
                                            <p:txEl>
                                              <p:pRg st="6" end="6"/>
                                            </p:txEl>
                                          </p:spTgt>
                                        </p:tgtEl>
                                      </p:cBhvr>
                                    </p:animEffect>
                                  </p:childTnLst>
                                </p:cTn>
                              </p:par>
                              <p:par>
                                <p:cTn id="17" presetID="16" presetClass="entr" presetSubtype="21" fill="hold" nodeType="withEffect">
                                  <p:stCondLst>
                                    <p:cond delay="0"/>
                                  </p:stCondLst>
                                  <p:childTnLst>
                                    <p:set>
                                      <p:cBhvr>
                                        <p:cTn id="18" dur="1" fill="hold">
                                          <p:stCondLst>
                                            <p:cond delay="0"/>
                                          </p:stCondLst>
                                        </p:cTn>
                                        <p:tgtEl>
                                          <p:spTgt spid="10">
                                            <p:txEl>
                                              <p:pRg st="7" end="7"/>
                                            </p:txEl>
                                          </p:spTgt>
                                        </p:tgtEl>
                                        <p:attrNameLst>
                                          <p:attrName>style.visibility</p:attrName>
                                        </p:attrNameLst>
                                      </p:cBhvr>
                                      <p:to>
                                        <p:strVal val="visible"/>
                                      </p:to>
                                    </p:set>
                                    <p:animEffect transition="in" filter="barn(inVertical)">
                                      <p:cBhvr>
                                        <p:cTn id="19" dur="500"/>
                                        <p:tgtEl>
                                          <p:spTgt spid="10">
                                            <p:txEl>
                                              <p:pRg st="7" end="7"/>
                                            </p:txEl>
                                          </p:spTgt>
                                        </p:tgtEl>
                                      </p:cBhvr>
                                    </p:animEffect>
                                  </p:childTnLst>
                                </p:cTn>
                              </p:par>
                              <p:par>
                                <p:cTn id="20" presetID="16" presetClass="entr" presetSubtype="21" fill="hold" nodeType="withEffect">
                                  <p:stCondLst>
                                    <p:cond delay="0"/>
                                  </p:stCondLst>
                                  <p:childTnLst>
                                    <p:set>
                                      <p:cBhvr>
                                        <p:cTn id="21" dur="1" fill="hold">
                                          <p:stCondLst>
                                            <p:cond delay="0"/>
                                          </p:stCondLst>
                                        </p:cTn>
                                        <p:tgtEl>
                                          <p:spTgt spid="10">
                                            <p:txEl>
                                              <p:pRg st="8" end="8"/>
                                            </p:txEl>
                                          </p:spTgt>
                                        </p:tgtEl>
                                        <p:attrNameLst>
                                          <p:attrName>style.visibility</p:attrName>
                                        </p:attrNameLst>
                                      </p:cBhvr>
                                      <p:to>
                                        <p:strVal val="visible"/>
                                      </p:to>
                                    </p:set>
                                    <p:animEffect transition="in" filter="barn(inVertical)">
                                      <p:cBhvr>
                                        <p:cTn id="22" dur="500"/>
                                        <p:tgtEl>
                                          <p:spTgt spid="10">
                                            <p:txEl>
                                              <p:pRg st="8" end="8"/>
                                            </p:txEl>
                                          </p:spTgt>
                                        </p:tgtEl>
                                      </p:cBhvr>
                                    </p:animEffect>
                                  </p:childTnLst>
                                </p:cTn>
                              </p:par>
                              <p:par>
                                <p:cTn id="23" presetID="16" presetClass="entr" presetSubtype="21" fill="hold" nodeType="withEffect">
                                  <p:stCondLst>
                                    <p:cond delay="0"/>
                                  </p:stCondLst>
                                  <p:childTnLst>
                                    <p:set>
                                      <p:cBhvr>
                                        <p:cTn id="24" dur="1" fill="hold">
                                          <p:stCondLst>
                                            <p:cond delay="0"/>
                                          </p:stCondLst>
                                        </p:cTn>
                                        <p:tgtEl>
                                          <p:spTgt spid="10">
                                            <p:txEl>
                                              <p:pRg st="10" end="10"/>
                                            </p:txEl>
                                          </p:spTgt>
                                        </p:tgtEl>
                                        <p:attrNameLst>
                                          <p:attrName>style.visibility</p:attrName>
                                        </p:attrNameLst>
                                      </p:cBhvr>
                                      <p:to>
                                        <p:strVal val="visible"/>
                                      </p:to>
                                    </p:set>
                                    <p:animEffect transition="in" filter="barn(inVertical)">
                                      <p:cBhvr>
                                        <p:cTn id="25" dur="500"/>
                                        <p:tgtEl>
                                          <p:spTgt spid="10">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937542" y="6254753"/>
            <a:ext cx="1209688" cy="429866"/>
          </a:xfrm>
          <a:prstGeom prst="rect">
            <a:avLst/>
          </a:prstGeom>
        </p:spPr>
      </p:pic>
      <p:pic>
        <p:nvPicPr>
          <p:cNvPr id="6" name="Picture 5"/>
          <p:cNvPicPr>
            <a:picLocks noChangeAspect="1"/>
          </p:cNvPicPr>
          <p:nvPr/>
        </p:nvPicPr>
        <p:blipFill>
          <a:blip r:embed="rId3"/>
          <a:stretch>
            <a:fillRect/>
          </a:stretch>
        </p:blipFill>
        <p:spPr>
          <a:xfrm>
            <a:off x="-1499240" y="0"/>
            <a:ext cx="2229822" cy="6858000"/>
          </a:xfrm>
          <a:prstGeom prst="rect">
            <a:avLst/>
          </a:prstGeom>
        </p:spPr>
      </p:pic>
      <p:sp>
        <p:nvSpPr>
          <p:cNvPr id="8" name="AutoShape 2"/>
          <p:cNvSpPr>
            <a:spLocks/>
          </p:cNvSpPr>
          <p:nvPr/>
        </p:nvSpPr>
        <p:spPr bwMode="auto">
          <a:xfrm>
            <a:off x="730582" y="0"/>
            <a:ext cx="6062104" cy="63932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tr-TR" sz="3200" b="1" dirty="0">
                <a:solidFill>
                  <a:srgbClr val="FD0000"/>
                </a:solidFill>
                <a:latin typeface="Calibri" charset="0"/>
                <a:cs typeface="Calibri" charset="0"/>
                <a:sym typeface="Calibri" charset="0"/>
              </a:rPr>
              <a:t>Sık Sorulanlar 4</a:t>
            </a:r>
          </a:p>
        </p:txBody>
      </p:sp>
      <p:pic>
        <p:nvPicPr>
          <p:cNvPr id="11" name="Picture 4" descr="pasted-image.pdf"/>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279219" y="6189348"/>
            <a:ext cx="806446" cy="5108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10" name="Rectangle 5"/>
          <p:cNvSpPr>
            <a:spLocks noChangeArrowheads="1"/>
          </p:cNvSpPr>
          <p:nvPr/>
        </p:nvSpPr>
        <p:spPr bwMode="auto">
          <a:xfrm>
            <a:off x="834062" y="1450561"/>
            <a:ext cx="10341677" cy="3570208"/>
          </a:xfrm>
          <a:prstGeom prst="rect">
            <a:avLst/>
          </a:prstGeom>
          <a:noFill/>
          <a:ln w="3810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lvl="0"/>
            <a:r>
              <a:rPr lang="tr-TR" sz="2800" b="1" dirty="0">
                <a:latin typeface="+mn-lt"/>
              </a:rPr>
              <a:t>NetOpenX50 kütüphanesini kullanan uygulamamız web sunucusu üzerinde çalışmaktadır.</a:t>
            </a:r>
            <a:r>
              <a:rPr lang="tr-TR" sz="2800" dirty="0">
                <a:latin typeface="+mn-lt"/>
              </a:rPr>
              <a:t> </a:t>
            </a:r>
          </a:p>
          <a:p>
            <a:pPr lvl="0"/>
            <a:r>
              <a:rPr lang="tr-TR" sz="2800" b="1" dirty="0">
                <a:latin typeface="+mn-lt"/>
              </a:rPr>
              <a:t>Uygulamamız belirli bir süre çalıştıktan sonra, </a:t>
            </a:r>
            <a:r>
              <a:rPr lang="tr-TR" sz="3200" b="1" u="sng" dirty="0">
                <a:latin typeface="+mn-lt"/>
              </a:rPr>
              <a:t>Access Violation</a:t>
            </a:r>
            <a:r>
              <a:rPr lang="tr-TR" sz="2800" b="1" dirty="0">
                <a:latin typeface="+mn-lt"/>
              </a:rPr>
              <a:t> hatası alınmaktadır.  Ne yapmalıyız?</a:t>
            </a:r>
          </a:p>
          <a:p>
            <a:pPr lvl="0"/>
            <a:endParaRPr lang="tr-TR" sz="2000" b="1" dirty="0">
              <a:latin typeface="Consolas" panose="020B0609020204030204" pitchFamily="49" charset="0"/>
            </a:endParaRPr>
          </a:p>
          <a:p>
            <a:pPr lvl="0"/>
            <a:r>
              <a:rPr lang="tr-TR" sz="2400" b="1" dirty="0">
                <a:latin typeface="+mn-lt"/>
              </a:rPr>
              <a:t>Çözüm:</a:t>
            </a:r>
          </a:p>
          <a:p>
            <a:r>
              <a:rPr lang="tr-TR" sz="2400" dirty="0">
                <a:latin typeface="+mn-lt"/>
              </a:rPr>
              <a:t>NetOpenX50 kütüphanesinin web platformunda kullanıldığı durumlarda, Kernel nesnesi oluşturulduktan sonra </a:t>
            </a:r>
            <a:r>
              <a:rPr lang="tr-TR" sz="2400" b="1" i="1" dirty="0">
                <a:latin typeface="+mn-lt"/>
              </a:rPr>
              <a:t>kernel.NetsisAppEnv = intnaeWEB</a:t>
            </a:r>
            <a:r>
              <a:rPr lang="tr-TR" sz="2400" dirty="0">
                <a:latin typeface="+mn-lt"/>
              </a:rPr>
              <a:t> atamasının yapılması gerekmektedir.</a:t>
            </a:r>
          </a:p>
        </p:txBody>
      </p:sp>
    </p:spTree>
    <p:extLst>
      <p:ext uri="{BB962C8B-B14F-4D97-AF65-F5344CB8AC3E}">
        <p14:creationId xmlns:p14="http://schemas.microsoft.com/office/powerpoint/2010/main" val="40975428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10">
                                            <p:txEl>
                                              <p:pRg st="3" end="3"/>
                                            </p:txEl>
                                          </p:spTgt>
                                        </p:tgtEl>
                                        <p:attrNameLst>
                                          <p:attrName>style.visibility</p:attrName>
                                        </p:attrNameLst>
                                      </p:cBhvr>
                                      <p:to>
                                        <p:strVal val="visible"/>
                                      </p:to>
                                    </p:set>
                                    <p:animEffect transition="in" filter="barn(inVertical)">
                                      <p:cBhvr>
                                        <p:cTn id="13" dur="500"/>
                                        <p:tgtEl>
                                          <p:spTgt spid="10">
                                            <p:txEl>
                                              <p:pRg st="3" end="3"/>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10">
                                            <p:txEl>
                                              <p:pRg st="4" end="4"/>
                                            </p:txEl>
                                          </p:spTgt>
                                        </p:tgtEl>
                                        <p:attrNameLst>
                                          <p:attrName>style.visibility</p:attrName>
                                        </p:attrNameLst>
                                      </p:cBhvr>
                                      <p:to>
                                        <p:strVal val="visible"/>
                                      </p:to>
                                    </p:set>
                                    <p:animEffect transition="in" filter="barn(inVertical)">
                                      <p:cBhvr>
                                        <p:cTn id="16" dur="500"/>
                                        <p:tgtEl>
                                          <p:spTgt spid="1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stretch>
            <a:fillRect/>
          </a:stretch>
        </p:blipFill>
        <p:spPr>
          <a:xfrm>
            <a:off x="937542" y="6254753"/>
            <a:ext cx="1209688" cy="429866"/>
          </a:xfrm>
          <a:prstGeom prst="rect">
            <a:avLst/>
          </a:prstGeom>
        </p:spPr>
      </p:pic>
      <p:pic>
        <p:nvPicPr>
          <p:cNvPr id="6" name="Picture 5"/>
          <p:cNvPicPr>
            <a:picLocks noChangeAspect="1"/>
          </p:cNvPicPr>
          <p:nvPr/>
        </p:nvPicPr>
        <p:blipFill>
          <a:blip r:embed="rId3"/>
          <a:stretch>
            <a:fillRect/>
          </a:stretch>
        </p:blipFill>
        <p:spPr>
          <a:xfrm>
            <a:off x="-1499240" y="0"/>
            <a:ext cx="2229822" cy="6858000"/>
          </a:xfrm>
          <a:prstGeom prst="rect">
            <a:avLst/>
          </a:prstGeom>
        </p:spPr>
      </p:pic>
      <p:sp>
        <p:nvSpPr>
          <p:cNvPr id="8" name="AutoShape 2"/>
          <p:cNvSpPr>
            <a:spLocks/>
          </p:cNvSpPr>
          <p:nvPr/>
        </p:nvSpPr>
        <p:spPr bwMode="auto">
          <a:xfrm>
            <a:off x="730582" y="0"/>
            <a:ext cx="6062104" cy="639324"/>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tr-TR" sz="3200" b="1" dirty="0">
                <a:solidFill>
                  <a:srgbClr val="FD0000"/>
                </a:solidFill>
                <a:latin typeface="Calibri" charset="0"/>
                <a:cs typeface="Calibri" charset="0"/>
                <a:sym typeface="Calibri" charset="0"/>
              </a:rPr>
              <a:t>Sık Sorulanlar 5</a:t>
            </a:r>
          </a:p>
        </p:txBody>
      </p:sp>
      <p:pic>
        <p:nvPicPr>
          <p:cNvPr id="11" name="Picture 4" descr="pasted-image.pdf"/>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279219" y="6189348"/>
            <a:ext cx="806446" cy="5108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10" name="Rectangle 5"/>
          <p:cNvSpPr>
            <a:spLocks noChangeArrowheads="1"/>
          </p:cNvSpPr>
          <p:nvPr/>
        </p:nvSpPr>
        <p:spPr bwMode="auto">
          <a:xfrm>
            <a:off x="834062" y="1140018"/>
            <a:ext cx="10341677" cy="3077766"/>
          </a:xfrm>
          <a:prstGeom prst="rect">
            <a:avLst/>
          </a:prstGeom>
          <a:noFill/>
          <a:ln w="38100">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r>
              <a:rPr lang="tr-TR" altLang="tr-TR" sz="3200" b="1" dirty="0">
                <a:solidFill>
                  <a:srgbClr val="000000"/>
                </a:solidFill>
                <a:latin typeface="+mn-lt"/>
              </a:rPr>
              <a:t>Genel iskontolarda toplam değer atanmasına rağmen faturaya yansımıyor ?</a:t>
            </a:r>
            <a:endParaRPr lang="tr-TR" sz="3200" b="1" dirty="0">
              <a:latin typeface="+mn-lt"/>
            </a:endParaRPr>
          </a:p>
          <a:p>
            <a:endParaRPr lang="tr-TR" altLang="tr-TR" sz="3200" b="1" dirty="0">
              <a:solidFill>
                <a:srgbClr val="000000"/>
              </a:solidFill>
              <a:latin typeface="+mn-lt"/>
            </a:endParaRPr>
          </a:p>
          <a:p>
            <a:r>
              <a:rPr lang="tr-TR" altLang="tr-TR" sz="2400" b="1" i="1" dirty="0">
                <a:solidFill>
                  <a:srgbClr val="000000"/>
                </a:solidFill>
                <a:latin typeface="+mn-lt"/>
              </a:rPr>
              <a:t>Çözüm:</a:t>
            </a:r>
          </a:p>
          <a:p>
            <a:r>
              <a:rPr lang="tr-TR" sz="2400" dirty="0"/>
              <a:t>Fatura üst ve kalem bilgileri girildikten sonra HesaplamalariYap() methodu çağrılmalı sonrasında oran ve iskonto değerleri atanmalıdır.</a:t>
            </a:r>
          </a:p>
          <a:p>
            <a:endParaRPr lang="tr-TR" altLang="tr-TR" sz="3200" dirty="0"/>
          </a:p>
        </p:txBody>
      </p:sp>
    </p:spTree>
    <p:extLst>
      <p:ext uri="{BB962C8B-B14F-4D97-AF65-F5344CB8AC3E}">
        <p14:creationId xmlns:p14="http://schemas.microsoft.com/office/powerpoint/2010/main" val="4166226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6" presetClass="entr" presetSubtype="21" fill="hold" nodeType="clickEffect">
                                  <p:stCondLst>
                                    <p:cond delay="0"/>
                                  </p:stCondLst>
                                  <p:childTnLst>
                                    <p:set>
                                      <p:cBhvr>
                                        <p:cTn id="10" dur="1" fill="hold">
                                          <p:stCondLst>
                                            <p:cond delay="0"/>
                                          </p:stCondLst>
                                        </p:cTn>
                                        <p:tgtEl>
                                          <p:spTgt spid="10">
                                            <p:txEl>
                                              <p:pRg st="2" end="2"/>
                                            </p:txEl>
                                          </p:spTgt>
                                        </p:tgtEl>
                                        <p:attrNameLst>
                                          <p:attrName>style.visibility</p:attrName>
                                        </p:attrNameLst>
                                      </p:cBhvr>
                                      <p:to>
                                        <p:strVal val="visible"/>
                                      </p:to>
                                    </p:set>
                                    <p:animEffect transition="in" filter="barn(inVertical)">
                                      <p:cBhvr>
                                        <p:cTn id="11" dur="500"/>
                                        <p:tgtEl>
                                          <p:spTgt spid="10">
                                            <p:txEl>
                                              <p:pRg st="2" end="2"/>
                                            </p:txEl>
                                          </p:spTgt>
                                        </p:tgtEl>
                                      </p:cBhvr>
                                    </p:animEffect>
                                  </p:childTnLst>
                                </p:cTn>
                              </p:par>
                              <p:par>
                                <p:cTn id="12" presetID="16" presetClass="entr" presetSubtype="21" fill="hold" nodeType="withEffect">
                                  <p:stCondLst>
                                    <p:cond delay="0"/>
                                  </p:stCondLst>
                                  <p:childTnLst>
                                    <p:set>
                                      <p:cBhvr>
                                        <p:cTn id="13" dur="1" fill="hold">
                                          <p:stCondLst>
                                            <p:cond delay="0"/>
                                          </p:stCondLst>
                                        </p:cTn>
                                        <p:tgtEl>
                                          <p:spTgt spid="10">
                                            <p:txEl>
                                              <p:pRg st="3" end="3"/>
                                            </p:txEl>
                                          </p:spTgt>
                                        </p:tgtEl>
                                        <p:attrNameLst>
                                          <p:attrName>style.visibility</p:attrName>
                                        </p:attrNameLst>
                                      </p:cBhvr>
                                      <p:to>
                                        <p:strVal val="visible"/>
                                      </p:to>
                                    </p:set>
                                    <p:animEffect transition="in" filter="barn(inVertical)">
                                      <p:cBhvr>
                                        <p:cTn id="14" dur="500"/>
                                        <p:tgtEl>
                                          <p:spTgt spid="10">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a:stretch>
            <a:fillRect/>
          </a:stretch>
        </p:blipFill>
        <p:spPr>
          <a:xfrm>
            <a:off x="2533342" y="2764275"/>
            <a:ext cx="3719394" cy="1321698"/>
          </a:xfrm>
          <a:prstGeom prst="rect">
            <a:avLst/>
          </a:prstGeom>
        </p:spPr>
      </p:pic>
      <p:pic>
        <p:nvPicPr>
          <p:cNvPr id="3" name="Picture 2"/>
          <p:cNvPicPr>
            <a:picLocks noChangeAspect="1"/>
          </p:cNvPicPr>
          <p:nvPr/>
        </p:nvPicPr>
        <p:blipFill>
          <a:blip r:embed="rId4"/>
          <a:stretch>
            <a:fillRect/>
          </a:stretch>
        </p:blipFill>
        <p:spPr>
          <a:xfrm>
            <a:off x="0" y="0"/>
            <a:ext cx="2229822" cy="6858000"/>
          </a:xfrm>
          <a:prstGeom prst="rect">
            <a:avLst/>
          </a:prstGeom>
        </p:spPr>
      </p:pic>
    </p:spTree>
    <p:extLst>
      <p:ext uri="{BB962C8B-B14F-4D97-AF65-F5344CB8AC3E}">
        <p14:creationId xmlns:p14="http://schemas.microsoft.com/office/powerpoint/2010/main" val="24700600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937542" y="6254753"/>
            <a:ext cx="1209688" cy="429866"/>
          </a:xfrm>
          <a:prstGeom prst="rect">
            <a:avLst/>
          </a:prstGeom>
        </p:spPr>
      </p:pic>
      <p:pic>
        <p:nvPicPr>
          <p:cNvPr id="4" name="Picture 3"/>
          <p:cNvPicPr>
            <a:picLocks noChangeAspect="1"/>
          </p:cNvPicPr>
          <p:nvPr/>
        </p:nvPicPr>
        <p:blipFill>
          <a:blip r:embed="rId3"/>
          <a:stretch>
            <a:fillRect/>
          </a:stretch>
        </p:blipFill>
        <p:spPr>
          <a:xfrm>
            <a:off x="-1499240" y="0"/>
            <a:ext cx="2229822" cy="6858000"/>
          </a:xfrm>
          <a:prstGeom prst="rect">
            <a:avLst/>
          </a:prstGeom>
        </p:spPr>
      </p:pic>
      <p:sp>
        <p:nvSpPr>
          <p:cNvPr id="6" name="AutoShape 2"/>
          <p:cNvSpPr>
            <a:spLocks/>
          </p:cNvSpPr>
          <p:nvPr/>
        </p:nvSpPr>
        <p:spPr bwMode="auto">
          <a:xfrm>
            <a:off x="730581" y="0"/>
            <a:ext cx="8950447" cy="6057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tr-TR" sz="3200" b="1" dirty="0">
                <a:solidFill>
                  <a:srgbClr val="FD0000"/>
                </a:solidFill>
                <a:latin typeface="Calibri" charset="0"/>
                <a:cs typeface="Calibri" charset="0"/>
                <a:sym typeface="Calibri" charset="0"/>
              </a:rPr>
              <a:t>Destek Araçları</a:t>
            </a:r>
            <a:endParaRPr lang="en-US" sz="3200" b="1" dirty="0">
              <a:latin typeface="Calibri" charset="0"/>
              <a:cs typeface="Calibri" charset="0"/>
              <a:sym typeface="Calibri" charset="0"/>
            </a:endParaRPr>
          </a:p>
        </p:txBody>
      </p:sp>
      <p:pic>
        <p:nvPicPr>
          <p:cNvPr id="7" name="Picture 4" descr="pasted-image.pdf"/>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279219" y="6189348"/>
            <a:ext cx="806446" cy="5108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8" name="TextBox 7"/>
          <p:cNvSpPr txBox="1"/>
          <p:nvPr/>
        </p:nvSpPr>
        <p:spPr>
          <a:xfrm>
            <a:off x="730580" y="923779"/>
            <a:ext cx="6267120" cy="3539430"/>
          </a:xfrm>
          <a:prstGeom prst="rect">
            <a:avLst/>
          </a:prstGeom>
          <a:noFill/>
        </p:spPr>
        <p:txBody>
          <a:bodyPr wrap="square" rtlCol="0">
            <a:spAutoFit/>
          </a:bodyPr>
          <a:lstStyle/>
          <a:p>
            <a:r>
              <a:rPr lang="tr-TR" sz="2800" b="1" dirty="0"/>
              <a:t>Telefon</a:t>
            </a:r>
          </a:p>
          <a:p>
            <a:r>
              <a:rPr lang="tr-TR" sz="2800" dirty="0"/>
              <a:t>	0 262 679 8081-4-3(Netsis)</a:t>
            </a:r>
          </a:p>
          <a:p>
            <a:r>
              <a:rPr lang="tr-TR" sz="2800" b="1" dirty="0"/>
              <a:t>Mail</a:t>
            </a:r>
          </a:p>
          <a:p>
            <a:r>
              <a:rPr lang="tr-TR" sz="2800" dirty="0"/>
              <a:t>	netopenx@logo.com.tr</a:t>
            </a:r>
          </a:p>
          <a:p>
            <a:r>
              <a:rPr lang="tr-TR" sz="2800" b="1" dirty="0"/>
              <a:t>Forum</a:t>
            </a:r>
          </a:p>
          <a:p>
            <a:r>
              <a:rPr lang="tr-TR" sz="2800" dirty="0"/>
              <a:t>	http://forum.logo.com.tr/</a:t>
            </a:r>
          </a:p>
          <a:p>
            <a:r>
              <a:rPr lang="tr-TR" sz="2800" b="1" dirty="0"/>
              <a:t>Döküman</a:t>
            </a:r>
          </a:p>
          <a:p>
            <a:r>
              <a:rPr lang="tr-TR" sz="2800" dirty="0"/>
              <a:t>	docs.logo.com.tr</a:t>
            </a:r>
          </a:p>
        </p:txBody>
      </p:sp>
      <p:pic>
        <p:nvPicPr>
          <p:cNvPr id="2" name="Picture 1"/>
          <p:cNvPicPr>
            <a:picLocks noChangeAspect="1"/>
          </p:cNvPicPr>
          <p:nvPr/>
        </p:nvPicPr>
        <p:blipFill>
          <a:blip r:embed="rId5"/>
          <a:stretch>
            <a:fillRect/>
          </a:stretch>
        </p:blipFill>
        <p:spPr>
          <a:xfrm>
            <a:off x="5873941" y="713736"/>
            <a:ext cx="5918648" cy="4633362"/>
          </a:xfrm>
          <a:prstGeom prst="rect">
            <a:avLst/>
          </a:prstGeom>
        </p:spPr>
      </p:pic>
    </p:spTree>
    <p:extLst>
      <p:ext uri="{BB962C8B-B14F-4D97-AF65-F5344CB8AC3E}">
        <p14:creationId xmlns:p14="http://schemas.microsoft.com/office/powerpoint/2010/main" val="3549757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937542" y="6254753"/>
            <a:ext cx="1209688" cy="429866"/>
          </a:xfrm>
          <a:prstGeom prst="rect">
            <a:avLst/>
          </a:prstGeom>
        </p:spPr>
      </p:pic>
      <p:pic>
        <p:nvPicPr>
          <p:cNvPr id="4" name="Picture 3"/>
          <p:cNvPicPr>
            <a:picLocks noChangeAspect="1"/>
          </p:cNvPicPr>
          <p:nvPr/>
        </p:nvPicPr>
        <p:blipFill>
          <a:blip r:embed="rId3"/>
          <a:stretch>
            <a:fillRect/>
          </a:stretch>
        </p:blipFill>
        <p:spPr>
          <a:xfrm>
            <a:off x="-1499240" y="0"/>
            <a:ext cx="2229822" cy="6858000"/>
          </a:xfrm>
          <a:prstGeom prst="rect">
            <a:avLst/>
          </a:prstGeom>
        </p:spPr>
      </p:pic>
      <p:sp>
        <p:nvSpPr>
          <p:cNvPr id="6" name="AutoShape 2"/>
          <p:cNvSpPr>
            <a:spLocks/>
          </p:cNvSpPr>
          <p:nvPr/>
        </p:nvSpPr>
        <p:spPr bwMode="auto">
          <a:xfrm>
            <a:off x="730581" y="0"/>
            <a:ext cx="8950447" cy="6057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tr-TR" sz="3200" b="1" dirty="0">
                <a:solidFill>
                  <a:srgbClr val="FD0000"/>
                </a:solidFill>
                <a:latin typeface="Calibri" charset="0"/>
                <a:cs typeface="Calibri" charset="0"/>
                <a:sym typeface="Calibri" charset="0"/>
              </a:rPr>
              <a:t>Destek Araçları</a:t>
            </a:r>
            <a:endParaRPr lang="en-US" sz="3200" b="1" dirty="0">
              <a:latin typeface="Calibri" charset="0"/>
              <a:cs typeface="Calibri" charset="0"/>
              <a:sym typeface="Calibri" charset="0"/>
            </a:endParaRPr>
          </a:p>
        </p:txBody>
      </p:sp>
      <p:pic>
        <p:nvPicPr>
          <p:cNvPr id="7" name="Picture 4" descr="pasted-image.pdf"/>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279219" y="6189348"/>
            <a:ext cx="806446" cy="5108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8" name="TextBox 7"/>
          <p:cNvSpPr txBox="1"/>
          <p:nvPr/>
        </p:nvSpPr>
        <p:spPr>
          <a:xfrm>
            <a:off x="730580" y="923779"/>
            <a:ext cx="6267120" cy="954107"/>
          </a:xfrm>
          <a:prstGeom prst="rect">
            <a:avLst/>
          </a:prstGeom>
          <a:noFill/>
        </p:spPr>
        <p:txBody>
          <a:bodyPr wrap="square" rtlCol="0">
            <a:spAutoFit/>
          </a:bodyPr>
          <a:lstStyle/>
          <a:p>
            <a:r>
              <a:rPr lang="tr-TR" sz="2800" b="1" dirty="0"/>
              <a:t>Forum</a:t>
            </a:r>
          </a:p>
          <a:p>
            <a:r>
              <a:rPr lang="tr-TR" sz="2800" dirty="0"/>
              <a:t>	http://forum.logo.com.tr</a:t>
            </a:r>
          </a:p>
        </p:txBody>
      </p:sp>
      <p:pic>
        <p:nvPicPr>
          <p:cNvPr id="9" name="Picture 8"/>
          <p:cNvPicPr/>
          <p:nvPr/>
        </p:nvPicPr>
        <p:blipFill>
          <a:blip r:embed="rId5"/>
          <a:stretch>
            <a:fillRect/>
          </a:stretch>
        </p:blipFill>
        <p:spPr>
          <a:xfrm>
            <a:off x="1328346" y="1877886"/>
            <a:ext cx="9353108" cy="4311462"/>
          </a:xfrm>
          <a:prstGeom prst="rect">
            <a:avLst/>
          </a:prstGeom>
        </p:spPr>
      </p:pic>
    </p:spTree>
    <p:extLst>
      <p:ext uri="{BB962C8B-B14F-4D97-AF65-F5344CB8AC3E}">
        <p14:creationId xmlns:p14="http://schemas.microsoft.com/office/powerpoint/2010/main" val="28726971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a:stretch>
            <a:fillRect/>
          </a:stretch>
        </p:blipFill>
        <p:spPr>
          <a:xfrm>
            <a:off x="937542" y="6254753"/>
            <a:ext cx="1209688" cy="429866"/>
          </a:xfrm>
          <a:prstGeom prst="rect">
            <a:avLst/>
          </a:prstGeom>
        </p:spPr>
      </p:pic>
      <p:pic>
        <p:nvPicPr>
          <p:cNvPr id="4" name="Picture 3"/>
          <p:cNvPicPr>
            <a:picLocks noChangeAspect="1"/>
          </p:cNvPicPr>
          <p:nvPr/>
        </p:nvPicPr>
        <p:blipFill>
          <a:blip r:embed="rId3"/>
          <a:stretch>
            <a:fillRect/>
          </a:stretch>
        </p:blipFill>
        <p:spPr>
          <a:xfrm>
            <a:off x="-1499240" y="0"/>
            <a:ext cx="2229822" cy="6858000"/>
          </a:xfrm>
          <a:prstGeom prst="rect">
            <a:avLst/>
          </a:prstGeom>
        </p:spPr>
      </p:pic>
      <p:sp>
        <p:nvSpPr>
          <p:cNvPr id="6" name="AutoShape 2"/>
          <p:cNvSpPr>
            <a:spLocks/>
          </p:cNvSpPr>
          <p:nvPr/>
        </p:nvSpPr>
        <p:spPr bwMode="auto">
          <a:xfrm>
            <a:off x="730581" y="0"/>
            <a:ext cx="8950447" cy="6057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tr-TR" sz="3200" b="1" dirty="0">
                <a:solidFill>
                  <a:srgbClr val="FD0000"/>
                </a:solidFill>
                <a:latin typeface="Calibri" charset="0"/>
                <a:cs typeface="Calibri" charset="0"/>
                <a:sym typeface="Calibri" charset="0"/>
              </a:rPr>
              <a:t>Uyarlama ve Entegrasyon Nedir?</a:t>
            </a:r>
            <a:endParaRPr lang="en-US" sz="3200" b="1" dirty="0">
              <a:latin typeface="Calibri" charset="0"/>
              <a:cs typeface="Calibri" charset="0"/>
              <a:sym typeface="Calibri" charset="0"/>
            </a:endParaRPr>
          </a:p>
        </p:txBody>
      </p:sp>
      <p:sp>
        <p:nvSpPr>
          <p:cNvPr id="2" name="TextBox 1"/>
          <p:cNvSpPr txBox="1"/>
          <p:nvPr/>
        </p:nvSpPr>
        <p:spPr>
          <a:xfrm>
            <a:off x="1056613" y="1181005"/>
            <a:ext cx="473206" cy="671851"/>
          </a:xfrm>
          <a:prstGeom prst="rect">
            <a:avLst/>
          </a:prstGeom>
          <a:noFill/>
        </p:spPr>
        <p:txBody>
          <a:bodyPr wrap="none" rtlCol="0">
            <a:spAutoFit/>
          </a:bodyPr>
          <a:lstStyle/>
          <a:p>
            <a:pPr marL="285750" indent="-285750">
              <a:lnSpc>
                <a:spcPct val="150000"/>
              </a:lnSpc>
              <a:buFont typeface="Arial" panose="020B0604020202020204" pitchFamily="34" charset="0"/>
              <a:buChar char="•"/>
            </a:pPr>
            <a:endParaRPr lang="tr-TR" sz="2800" dirty="0"/>
          </a:p>
        </p:txBody>
      </p:sp>
      <p:pic>
        <p:nvPicPr>
          <p:cNvPr id="7" name="Picture 4" descr="pasted-image.pdf"/>
          <p:cNvPicPr>
            <a:picLocks noChangeAspect="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1279219" y="6189348"/>
            <a:ext cx="806446" cy="5108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5" name="Rectangle: Diagonal Corners Rounded 4"/>
          <p:cNvSpPr/>
          <p:nvPr/>
        </p:nvSpPr>
        <p:spPr>
          <a:xfrm>
            <a:off x="1855850" y="863600"/>
            <a:ext cx="7991928" cy="158750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dirty="0"/>
              <a:t>Kuruma özgü ihtiyaçların karşılanması için özel olarak yapılan çalışmaya “</a:t>
            </a:r>
            <a:r>
              <a:rPr lang="tr-TR" sz="2800" b="1" dirty="0"/>
              <a:t>uyarlama” </a:t>
            </a:r>
            <a:r>
              <a:rPr lang="tr-TR" sz="2800" dirty="0"/>
              <a:t>denir.</a:t>
            </a:r>
          </a:p>
        </p:txBody>
      </p:sp>
      <p:sp>
        <p:nvSpPr>
          <p:cNvPr id="9" name="Rectangle: Diagonal Corners Rounded 8"/>
          <p:cNvSpPr/>
          <p:nvPr/>
        </p:nvSpPr>
        <p:spPr>
          <a:xfrm>
            <a:off x="2873634" y="3682983"/>
            <a:ext cx="7991928" cy="2019300"/>
          </a:xfrm>
          <a:prstGeom prst="round2Diag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tr-TR" sz="2800" dirty="0"/>
              <a:t>Uygulamaların Standart Arayüzlerini kullanarak veri değişimine olanak sağlayan çalışmaya “</a:t>
            </a:r>
            <a:r>
              <a:rPr lang="tr-TR" sz="2800" b="1" dirty="0"/>
              <a:t>entegrasyon”</a:t>
            </a:r>
            <a:r>
              <a:rPr lang="tr-TR" sz="2800" dirty="0"/>
              <a:t>  denir</a:t>
            </a:r>
          </a:p>
        </p:txBody>
      </p:sp>
      <p:sp>
        <p:nvSpPr>
          <p:cNvPr id="12" name="TextBox 11"/>
          <p:cNvSpPr txBox="1"/>
          <p:nvPr/>
        </p:nvSpPr>
        <p:spPr>
          <a:xfrm>
            <a:off x="8011887" y="2451100"/>
            <a:ext cx="1835892" cy="523220"/>
          </a:xfrm>
          <a:prstGeom prst="rect">
            <a:avLst/>
          </a:prstGeom>
          <a:noFill/>
        </p:spPr>
        <p:txBody>
          <a:bodyPr wrap="square" rtlCol="0">
            <a:spAutoFit/>
          </a:bodyPr>
          <a:lstStyle/>
          <a:p>
            <a:r>
              <a:rPr lang="tr-TR" sz="2800" b="1" dirty="0"/>
              <a:t>NDI, App</a:t>
            </a:r>
          </a:p>
        </p:txBody>
      </p:sp>
      <p:sp>
        <p:nvSpPr>
          <p:cNvPr id="14" name="TextBox 13"/>
          <p:cNvSpPr txBox="1"/>
          <p:nvPr/>
        </p:nvSpPr>
        <p:spPr>
          <a:xfrm>
            <a:off x="8084458" y="5727683"/>
            <a:ext cx="2730305" cy="523220"/>
          </a:xfrm>
          <a:prstGeom prst="rect">
            <a:avLst/>
          </a:prstGeom>
          <a:noFill/>
        </p:spPr>
        <p:txBody>
          <a:bodyPr wrap="square" rtlCol="0">
            <a:spAutoFit/>
          </a:bodyPr>
          <a:lstStyle/>
          <a:p>
            <a:r>
              <a:rPr lang="tr-TR" sz="2800" b="1" dirty="0"/>
              <a:t>NetOpenX, REST</a:t>
            </a:r>
          </a:p>
        </p:txBody>
      </p:sp>
    </p:spTree>
    <p:extLst>
      <p:ext uri="{BB962C8B-B14F-4D97-AF65-F5344CB8AC3E}">
        <p14:creationId xmlns:p14="http://schemas.microsoft.com/office/powerpoint/2010/main" val="16156689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nodePh="1">
                                  <p:stCondLst>
                                    <p:cond delay="0"/>
                                  </p:stCondLst>
                                  <p:endCondLst>
                                    <p:cond evt="begin" delay="0">
                                      <p:tn val="5"/>
                                    </p:cond>
                                  </p:end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allAtOnce"/>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937542" y="6254753"/>
            <a:ext cx="1209688" cy="429866"/>
          </a:xfrm>
          <a:prstGeom prst="rect">
            <a:avLst/>
          </a:prstGeom>
        </p:spPr>
      </p:pic>
      <p:pic>
        <p:nvPicPr>
          <p:cNvPr id="4" name="Picture 3"/>
          <p:cNvPicPr>
            <a:picLocks noChangeAspect="1"/>
          </p:cNvPicPr>
          <p:nvPr/>
        </p:nvPicPr>
        <p:blipFill>
          <a:blip r:embed="rId4"/>
          <a:stretch>
            <a:fillRect/>
          </a:stretch>
        </p:blipFill>
        <p:spPr>
          <a:xfrm>
            <a:off x="-1499240" y="0"/>
            <a:ext cx="2229822" cy="6858000"/>
          </a:xfrm>
          <a:prstGeom prst="rect">
            <a:avLst/>
          </a:prstGeom>
        </p:spPr>
      </p:pic>
      <p:sp>
        <p:nvSpPr>
          <p:cNvPr id="6" name="AutoShape 2"/>
          <p:cNvSpPr>
            <a:spLocks/>
          </p:cNvSpPr>
          <p:nvPr/>
        </p:nvSpPr>
        <p:spPr bwMode="auto">
          <a:xfrm>
            <a:off x="730581" y="0"/>
            <a:ext cx="8950447" cy="6057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tr-TR" sz="3200" b="1" dirty="0">
                <a:solidFill>
                  <a:srgbClr val="FD0000"/>
                </a:solidFill>
                <a:latin typeface="Calibri" charset="0"/>
                <a:cs typeface="Calibri" charset="0"/>
                <a:sym typeface="Calibri" charset="0"/>
              </a:rPr>
              <a:t>Uyarlama ve Entegrasyon İhtiyaçları</a:t>
            </a:r>
            <a:endParaRPr lang="en-US" sz="3200" b="1" dirty="0">
              <a:latin typeface="Calibri" charset="0"/>
              <a:cs typeface="Calibri" charset="0"/>
              <a:sym typeface="Calibri" charset="0"/>
            </a:endParaRPr>
          </a:p>
        </p:txBody>
      </p:sp>
      <p:sp>
        <p:nvSpPr>
          <p:cNvPr id="2" name="TextBox 1"/>
          <p:cNvSpPr txBox="1"/>
          <p:nvPr/>
        </p:nvSpPr>
        <p:spPr>
          <a:xfrm>
            <a:off x="1056613" y="1181005"/>
            <a:ext cx="9769406" cy="3508653"/>
          </a:xfrm>
          <a:prstGeom prst="rect">
            <a:avLst/>
          </a:prstGeom>
          <a:noFill/>
        </p:spPr>
        <p:txBody>
          <a:bodyPr wrap="none" rtlCol="0">
            <a:spAutoFit/>
          </a:bodyPr>
          <a:lstStyle/>
          <a:p>
            <a:pPr marL="285750" indent="-285750">
              <a:lnSpc>
                <a:spcPct val="150000"/>
              </a:lnSpc>
              <a:buFont typeface="Arial" panose="020B0604020202020204" pitchFamily="34" charset="0"/>
              <a:buChar char="•"/>
            </a:pPr>
            <a:r>
              <a:rPr lang="tr-TR" sz="2400" dirty="0"/>
              <a:t>Geçmiş uygulamalardaki ve özel yazılımlardaki verilerin sisteme aktarılması</a:t>
            </a:r>
          </a:p>
          <a:p>
            <a:pPr marL="285750" indent="-285750">
              <a:lnSpc>
                <a:spcPct val="150000"/>
              </a:lnSpc>
              <a:buFont typeface="Arial" panose="020B0604020202020204" pitchFamily="34" charset="0"/>
              <a:buChar char="•"/>
            </a:pPr>
            <a:r>
              <a:rPr lang="tr-TR" sz="2400" dirty="0"/>
              <a:t>3.parti yazılımların sisteme entegre edilmesi</a:t>
            </a:r>
          </a:p>
          <a:p>
            <a:pPr marL="285750" indent="-285750">
              <a:lnSpc>
                <a:spcPct val="150000"/>
              </a:lnSpc>
              <a:buFont typeface="Arial" panose="020B0604020202020204" pitchFamily="34" charset="0"/>
              <a:buChar char="•"/>
            </a:pPr>
            <a:r>
              <a:rPr lang="tr-TR" sz="2400" dirty="0"/>
              <a:t>Kart veya fişlerinin ihtiyaçlara göre özelleştirilmesi</a:t>
            </a:r>
          </a:p>
          <a:p>
            <a:pPr marL="285750" indent="-285750">
              <a:lnSpc>
                <a:spcPct val="150000"/>
              </a:lnSpc>
              <a:buFont typeface="Arial" panose="020B0604020202020204" pitchFamily="34" charset="0"/>
              <a:buChar char="•"/>
            </a:pPr>
            <a:r>
              <a:rPr lang="tr-TR" sz="2400" dirty="0"/>
              <a:t>Yeni planlanmış modul tasarımları</a:t>
            </a:r>
          </a:p>
          <a:p>
            <a:pPr marL="285750" indent="-285750">
              <a:lnSpc>
                <a:spcPct val="150000"/>
              </a:lnSpc>
              <a:buFont typeface="Arial" panose="020B0604020202020204" pitchFamily="34" charset="0"/>
              <a:buChar char="•"/>
            </a:pPr>
            <a:r>
              <a:rPr lang="tr-TR" sz="2400" dirty="0"/>
              <a:t>Sektöre özel raporlar için veri ihtiyaçlarının karşılanması</a:t>
            </a:r>
          </a:p>
          <a:p>
            <a:pPr marL="285750" indent="-285750">
              <a:lnSpc>
                <a:spcPct val="150000"/>
              </a:lnSpc>
              <a:buFont typeface="Arial" panose="020B0604020202020204" pitchFamily="34" charset="0"/>
              <a:buChar char="•"/>
            </a:pPr>
            <a:endParaRPr lang="tr-TR" sz="2800" dirty="0"/>
          </a:p>
        </p:txBody>
      </p:sp>
      <p:pic>
        <p:nvPicPr>
          <p:cNvPr id="7" name="Picture 4" descr="pasted-image.pdf"/>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279219" y="6189348"/>
            <a:ext cx="806446" cy="5108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Tree>
    <p:extLst>
      <p:ext uri="{BB962C8B-B14F-4D97-AF65-F5344CB8AC3E}">
        <p14:creationId xmlns:p14="http://schemas.microsoft.com/office/powerpoint/2010/main" val="7799923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1" end="1"/>
                                            </p:txEl>
                                          </p:spTgt>
                                        </p:tgtEl>
                                        <p:attrNameLst>
                                          <p:attrName>style.visibility</p:attrName>
                                        </p:attrNameLst>
                                      </p:cBhvr>
                                      <p:to>
                                        <p:strVal val="visible"/>
                                      </p:to>
                                    </p:set>
                                    <p:animEffect transition="in" filter="fade">
                                      <p:cBhvr>
                                        <p:cTn id="10" dur="500"/>
                                        <p:tgtEl>
                                          <p:spTgt spid="2">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2" end="2"/>
                                            </p:txEl>
                                          </p:spTgt>
                                        </p:tgtEl>
                                        <p:attrNameLst>
                                          <p:attrName>style.visibility</p:attrName>
                                        </p:attrNameLst>
                                      </p:cBhvr>
                                      <p:to>
                                        <p:strVal val="visible"/>
                                      </p:to>
                                    </p:set>
                                    <p:animEffect transition="in" filter="fade">
                                      <p:cBhvr>
                                        <p:cTn id="13" dur="500"/>
                                        <p:tgtEl>
                                          <p:spTgt spid="2">
                                            <p:txEl>
                                              <p:pRg st="2" end="2"/>
                                            </p:txEl>
                                          </p:spTgt>
                                        </p:tgtEl>
                                      </p:cBhvr>
                                    </p:animEffect>
                                  </p:childTnLst>
                                </p:cTn>
                              </p:par>
                              <p:par>
                                <p:cTn id="14" presetID="10" presetClass="entr" presetSubtype="0" fill="hold" grpId="0" nodeType="withEffect">
                                  <p:stCondLst>
                                    <p:cond delay="0"/>
                                  </p:stCondLst>
                                  <p:childTnLst>
                                    <p:set>
                                      <p:cBhvr>
                                        <p:cTn id="15" dur="1" fill="hold">
                                          <p:stCondLst>
                                            <p:cond delay="0"/>
                                          </p:stCondLst>
                                        </p:cTn>
                                        <p:tgtEl>
                                          <p:spTgt spid="2">
                                            <p:txEl>
                                              <p:pRg st="3" end="3"/>
                                            </p:txEl>
                                          </p:spTgt>
                                        </p:tgtEl>
                                        <p:attrNameLst>
                                          <p:attrName>style.visibility</p:attrName>
                                        </p:attrNameLst>
                                      </p:cBhvr>
                                      <p:to>
                                        <p:strVal val="visible"/>
                                      </p:to>
                                    </p:set>
                                    <p:animEffect transition="in" filter="fade">
                                      <p:cBhvr>
                                        <p:cTn id="16" dur="500"/>
                                        <p:tgtEl>
                                          <p:spTgt spid="2">
                                            <p:txEl>
                                              <p:pRg st="3" end="3"/>
                                            </p:txEl>
                                          </p:spTgt>
                                        </p:tgtEl>
                                      </p:cBhvr>
                                    </p:animEffect>
                                  </p:childTnLst>
                                </p:cTn>
                              </p:par>
                              <p:par>
                                <p:cTn id="17" presetID="10" presetClass="entr" presetSubtype="0" fill="hold" grpId="0" nodeType="withEffect">
                                  <p:stCondLst>
                                    <p:cond delay="0"/>
                                  </p:stCondLst>
                                  <p:childTnLst>
                                    <p:set>
                                      <p:cBhvr>
                                        <p:cTn id="18" dur="1" fill="hold">
                                          <p:stCondLst>
                                            <p:cond delay="0"/>
                                          </p:stCondLst>
                                        </p:cTn>
                                        <p:tgtEl>
                                          <p:spTgt spid="2">
                                            <p:txEl>
                                              <p:pRg st="4" end="4"/>
                                            </p:txEl>
                                          </p:spTgt>
                                        </p:tgtEl>
                                        <p:attrNameLst>
                                          <p:attrName>style.visibility</p:attrName>
                                        </p:attrNameLst>
                                      </p:cBhvr>
                                      <p:to>
                                        <p:strVal val="visible"/>
                                      </p:to>
                                    </p:set>
                                    <p:animEffect transition="in" filter="fade">
                                      <p:cBhvr>
                                        <p:cTn id="19"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allAtOnce"/>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937542" y="6254753"/>
            <a:ext cx="1209688" cy="429866"/>
          </a:xfrm>
          <a:prstGeom prst="rect">
            <a:avLst/>
          </a:prstGeom>
        </p:spPr>
      </p:pic>
      <p:pic>
        <p:nvPicPr>
          <p:cNvPr id="4" name="Picture 3"/>
          <p:cNvPicPr>
            <a:picLocks noChangeAspect="1"/>
          </p:cNvPicPr>
          <p:nvPr/>
        </p:nvPicPr>
        <p:blipFill>
          <a:blip r:embed="rId4"/>
          <a:stretch>
            <a:fillRect/>
          </a:stretch>
        </p:blipFill>
        <p:spPr>
          <a:xfrm>
            <a:off x="-1499240" y="0"/>
            <a:ext cx="2229822" cy="6858000"/>
          </a:xfrm>
          <a:prstGeom prst="rect">
            <a:avLst/>
          </a:prstGeom>
        </p:spPr>
      </p:pic>
      <p:sp>
        <p:nvSpPr>
          <p:cNvPr id="6" name="AutoShape 2"/>
          <p:cNvSpPr>
            <a:spLocks/>
          </p:cNvSpPr>
          <p:nvPr/>
        </p:nvSpPr>
        <p:spPr bwMode="auto">
          <a:xfrm>
            <a:off x="730581" y="0"/>
            <a:ext cx="8950447" cy="6057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tr-TR" sz="3200" b="1" dirty="0">
                <a:solidFill>
                  <a:srgbClr val="FD0000"/>
                </a:solidFill>
                <a:latin typeface="Calibri" charset="0"/>
                <a:cs typeface="Calibri" charset="0"/>
                <a:sym typeface="Calibri" charset="0"/>
              </a:rPr>
              <a:t>NDI (Netsis Data Inspection)</a:t>
            </a:r>
            <a:endParaRPr lang="en-US" sz="3200" b="1" dirty="0">
              <a:latin typeface="Calibri" charset="0"/>
              <a:cs typeface="Calibri" charset="0"/>
              <a:sym typeface="Calibri" charset="0"/>
            </a:endParaRPr>
          </a:p>
        </p:txBody>
      </p:sp>
      <p:pic>
        <p:nvPicPr>
          <p:cNvPr id="7" name="Picture 4" descr="pasted-image.pdf"/>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279219" y="6189348"/>
            <a:ext cx="806446" cy="5108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
        <p:nvSpPr>
          <p:cNvPr id="5" name="Rectangle 4"/>
          <p:cNvSpPr/>
          <p:nvPr/>
        </p:nvSpPr>
        <p:spPr>
          <a:xfrm>
            <a:off x="825500" y="918032"/>
            <a:ext cx="10629900" cy="1631216"/>
          </a:xfrm>
          <a:prstGeom prst="rect">
            <a:avLst/>
          </a:prstGeom>
        </p:spPr>
        <p:txBody>
          <a:bodyPr wrap="square">
            <a:spAutoFit/>
          </a:bodyPr>
          <a:lstStyle/>
          <a:p>
            <a:r>
              <a:rPr lang="tr-TR" sz="2800" dirty="0"/>
              <a:t>Netsis paketleri dışında ihtiyaç duyulabilecek uygulamaların</a:t>
            </a:r>
          </a:p>
          <a:p>
            <a:pPr marL="342900" indent="-342900">
              <a:buFont typeface="Arial" panose="020B0604020202020204" pitchFamily="34" charset="0"/>
              <a:buChar char="•"/>
            </a:pPr>
            <a:r>
              <a:rPr lang="tr-TR" sz="2400" dirty="0"/>
              <a:t>tasarlanarak kullanılması</a:t>
            </a:r>
          </a:p>
          <a:p>
            <a:pPr marL="342900" indent="-342900">
              <a:buFont typeface="Arial" panose="020B0604020202020204" pitchFamily="34" charset="0"/>
              <a:buChar char="•"/>
            </a:pPr>
            <a:r>
              <a:rPr lang="tr-TR" sz="2400" dirty="0"/>
              <a:t>raporlanması</a:t>
            </a:r>
          </a:p>
          <a:p>
            <a:endParaRPr lang="tr-TR" sz="2400" dirty="0"/>
          </a:p>
        </p:txBody>
      </p:sp>
      <p:pic>
        <p:nvPicPr>
          <p:cNvPr id="4098" name="Picture 2" descr="image2016-2-26 14:25:43.png"/>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59294" y="2018366"/>
            <a:ext cx="7019925" cy="404112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376525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937542" y="6254753"/>
            <a:ext cx="1209688" cy="429866"/>
          </a:xfrm>
          <a:prstGeom prst="rect">
            <a:avLst/>
          </a:prstGeom>
        </p:spPr>
      </p:pic>
      <p:pic>
        <p:nvPicPr>
          <p:cNvPr id="4" name="Picture 3"/>
          <p:cNvPicPr>
            <a:picLocks noChangeAspect="1"/>
          </p:cNvPicPr>
          <p:nvPr/>
        </p:nvPicPr>
        <p:blipFill>
          <a:blip r:embed="rId4"/>
          <a:stretch>
            <a:fillRect/>
          </a:stretch>
        </p:blipFill>
        <p:spPr>
          <a:xfrm>
            <a:off x="-1499240" y="0"/>
            <a:ext cx="2229822" cy="6858000"/>
          </a:xfrm>
          <a:prstGeom prst="rect">
            <a:avLst/>
          </a:prstGeom>
        </p:spPr>
      </p:pic>
      <p:sp>
        <p:nvSpPr>
          <p:cNvPr id="6" name="AutoShape 2"/>
          <p:cNvSpPr>
            <a:spLocks/>
          </p:cNvSpPr>
          <p:nvPr/>
        </p:nvSpPr>
        <p:spPr bwMode="auto">
          <a:xfrm>
            <a:off x="730581" y="0"/>
            <a:ext cx="8950447" cy="6057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tr-TR" sz="3200" b="1" dirty="0">
                <a:solidFill>
                  <a:srgbClr val="FD0000"/>
                </a:solidFill>
                <a:latin typeface="Calibri" charset="0"/>
                <a:cs typeface="Calibri" charset="0"/>
              </a:rPr>
              <a:t>Dinamik Kodlama</a:t>
            </a:r>
            <a:endParaRPr lang="en-US" sz="3200" b="1" dirty="0">
              <a:solidFill>
                <a:srgbClr val="FD0000"/>
              </a:solidFill>
              <a:latin typeface="Calibri" charset="0"/>
              <a:cs typeface="Calibri" charset="0"/>
              <a:sym typeface="Calibri" charset="0"/>
            </a:endParaRPr>
          </a:p>
        </p:txBody>
      </p:sp>
      <p:sp>
        <p:nvSpPr>
          <p:cNvPr id="2" name="TextBox 1"/>
          <p:cNvSpPr txBox="1"/>
          <p:nvPr/>
        </p:nvSpPr>
        <p:spPr>
          <a:xfrm>
            <a:off x="1056613" y="1181005"/>
            <a:ext cx="4692567" cy="4401205"/>
          </a:xfrm>
          <a:prstGeom prst="rect">
            <a:avLst/>
          </a:prstGeom>
          <a:noFill/>
        </p:spPr>
        <p:txBody>
          <a:bodyPr wrap="none" rtlCol="0">
            <a:spAutoFit/>
          </a:bodyPr>
          <a:lstStyle/>
          <a:p>
            <a:pPr lvl="0"/>
            <a:endParaRPr lang="tr-TR" sz="2800" dirty="0"/>
          </a:p>
          <a:p>
            <a:pPr marL="457200" lvl="0" indent="-457200">
              <a:buFont typeface="Arial" panose="020B0604020202020204" pitchFamily="34" charset="0"/>
              <a:buChar char="•"/>
            </a:pPr>
            <a:r>
              <a:rPr lang="tr-TR" sz="2800" dirty="0"/>
              <a:t>Ürün Davranışını değiştirme</a:t>
            </a:r>
          </a:p>
          <a:p>
            <a:pPr marL="457200" lvl="0" indent="-457200">
              <a:buFont typeface="Arial" panose="020B0604020202020204" pitchFamily="34" charset="0"/>
              <a:buChar char="•"/>
            </a:pPr>
            <a:endParaRPr lang="tr-TR" sz="2800" dirty="0"/>
          </a:p>
          <a:p>
            <a:pPr marL="457200" lvl="0" indent="-457200">
              <a:buFont typeface="Arial" panose="020B0604020202020204" pitchFamily="34" charset="0"/>
              <a:buChar char="•"/>
            </a:pPr>
            <a:r>
              <a:rPr lang="tr-TR" sz="2800" dirty="0"/>
              <a:t>VB Script Dili Desteği</a:t>
            </a:r>
          </a:p>
          <a:p>
            <a:pPr marL="457200" lvl="0" indent="-457200">
              <a:buFont typeface="Arial" panose="020B0604020202020204" pitchFamily="34" charset="0"/>
              <a:buChar char="•"/>
            </a:pPr>
            <a:endParaRPr lang="tr-TR" sz="2800" dirty="0"/>
          </a:p>
          <a:p>
            <a:pPr marL="457200" indent="-457200">
              <a:buFont typeface="Arial" panose="020B0604020202020204" pitchFamily="34" charset="0"/>
              <a:buChar char="•"/>
            </a:pPr>
            <a:r>
              <a:rPr lang="tr-TR" sz="2800" dirty="0"/>
              <a:t>Ürün Üzerinden Uyarlama</a:t>
            </a:r>
          </a:p>
          <a:p>
            <a:pPr lvl="0"/>
            <a:endParaRPr lang="tr-TR" sz="2800" dirty="0"/>
          </a:p>
          <a:p>
            <a:pPr>
              <a:lnSpc>
                <a:spcPct val="150000"/>
              </a:lnSpc>
            </a:pPr>
            <a:endParaRPr lang="tr-TR" sz="2800" dirty="0"/>
          </a:p>
          <a:p>
            <a:pPr marL="285750" indent="-285750">
              <a:lnSpc>
                <a:spcPct val="150000"/>
              </a:lnSpc>
              <a:buFont typeface="Arial" panose="020B0604020202020204" pitchFamily="34" charset="0"/>
              <a:buChar char="•"/>
            </a:pPr>
            <a:endParaRPr lang="tr-TR" sz="2800" dirty="0"/>
          </a:p>
        </p:txBody>
      </p:sp>
      <p:pic>
        <p:nvPicPr>
          <p:cNvPr id="7" name="Picture 4" descr="pasted-image.pdf"/>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279219" y="6189348"/>
            <a:ext cx="806446" cy="5108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spTree>
    <p:extLst>
      <p:ext uri="{BB962C8B-B14F-4D97-AF65-F5344CB8AC3E}">
        <p14:creationId xmlns:p14="http://schemas.microsoft.com/office/powerpoint/2010/main" val="33646072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1" end="1"/>
                                            </p:txEl>
                                          </p:spTgt>
                                        </p:tgtEl>
                                        <p:attrNameLst>
                                          <p:attrName>style.visibility</p:attrName>
                                        </p:attrNameLst>
                                      </p:cBhvr>
                                      <p:to>
                                        <p:strVal val="visible"/>
                                      </p:to>
                                    </p:set>
                                    <p:animEffect transition="in" filter="fade">
                                      <p:cBhvr>
                                        <p:cTn id="7" dur="500"/>
                                        <p:tgtEl>
                                          <p:spTgt spid="2">
                                            <p:txEl>
                                              <p:pRg st="1" end="1"/>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2">
                                            <p:txEl>
                                              <p:pRg st="3" end="3"/>
                                            </p:txEl>
                                          </p:spTgt>
                                        </p:tgtEl>
                                        <p:attrNameLst>
                                          <p:attrName>style.visibility</p:attrName>
                                        </p:attrNameLst>
                                      </p:cBhvr>
                                      <p:to>
                                        <p:strVal val="visible"/>
                                      </p:to>
                                    </p:set>
                                    <p:animEffect transition="in" filter="fade">
                                      <p:cBhvr>
                                        <p:cTn id="10" dur="500"/>
                                        <p:tgtEl>
                                          <p:spTgt spid="2">
                                            <p:txEl>
                                              <p:pRg st="3" end="3"/>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2">
                                            <p:txEl>
                                              <p:pRg st="5" end="5"/>
                                            </p:txEl>
                                          </p:spTgt>
                                        </p:tgtEl>
                                        <p:attrNameLst>
                                          <p:attrName>style.visibility</p:attrName>
                                        </p:attrNameLst>
                                      </p:cBhvr>
                                      <p:to>
                                        <p:strVal val="visible"/>
                                      </p:to>
                                    </p:set>
                                    <p:animEffect transition="in" filter="fade">
                                      <p:cBhvr>
                                        <p:cTn id="13" dur="500"/>
                                        <p:tgtEl>
                                          <p:spTgt spid="2">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uiExpand="1" build="allAtOnce"/>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3"/>
          <a:stretch>
            <a:fillRect/>
          </a:stretch>
        </p:blipFill>
        <p:spPr>
          <a:xfrm>
            <a:off x="937542" y="6254753"/>
            <a:ext cx="1209688" cy="429866"/>
          </a:xfrm>
          <a:prstGeom prst="rect">
            <a:avLst/>
          </a:prstGeom>
        </p:spPr>
      </p:pic>
      <p:pic>
        <p:nvPicPr>
          <p:cNvPr id="4" name="Picture 3"/>
          <p:cNvPicPr>
            <a:picLocks noChangeAspect="1"/>
          </p:cNvPicPr>
          <p:nvPr/>
        </p:nvPicPr>
        <p:blipFill>
          <a:blip r:embed="rId4"/>
          <a:stretch>
            <a:fillRect/>
          </a:stretch>
        </p:blipFill>
        <p:spPr>
          <a:xfrm>
            <a:off x="-1499240" y="0"/>
            <a:ext cx="2229822" cy="6858000"/>
          </a:xfrm>
          <a:prstGeom prst="rect">
            <a:avLst/>
          </a:prstGeom>
        </p:spPr>
      </p:pic>
      <p:sp>
        <p:nvSpPr>
          <p:cNvPr id="6" name="AutoShape 2"/>
          <p:cNvSpPr>
            <a:spLocks/>
          </p:cNvSpPr>
          <p:nvPr/>
        </p:nvSpPr>
        <p:spPr bwMode="auto">
          <a:xfrm>
            <a:off x="730581" y="0"/>
            <a:ext cx="8950447" cy="60576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a:tailEn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txBody>
          <a:bodyPr lIns="50800" tIns="50800" rIns="50800" bIns="50800" anchor="ctr"/>
          <a:lstStyle/>
          <a:p>
            <a:pPr>
              <a:defRPr/>
            </a:pPr>
            <a:r>
              <a:rPr lang="tr-TR" sz="3200" b="1" dirty="0">
                <a:solidFill>
                  <a:srgbClr val="FD0000"/>
                </a:solidFill>
                <a:latin typeface="Calibri" charset="0"/>
                <a:cs typeface="Calibri" charset="0"/>
                <a:sym typeface="Calibri" charset="0"/>
              </a:rPr>
              <a:t>Logo App</a:t>
            </a:r>
            <a:endParaRPr lang="en-US" sz="3200" b="1" dirty="0">
              <a:latin typeface="Calibri" charset="0"/>
              <a:cs typeface="Calibri" charset="0"/>
              <a:sym typeface="Calibri" charset="0"/>
            </a:endParaRPr>
          </a:p>
        </p:txBody>
      </p:sp>
      <p:pic>
        <p:nvPicPr>
          <p:cNvPr id="7" name="Picture 4" descr="pasted-image.pdf"/>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1279219" y="6189348"/>
            <a:ext cx="806446" cy="510812"/>
          </a:xfrm>
          <a:prstGeom prst="rect">
            <a:avLst/>
          </a:prstGeom>
          <a:noFill/>
          <a:ln>
            <a:noFill/>
          </a:ln>
          <a:effectLst/>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12700" cap="flat" cmpd="sng">
                <a:solidFill>
                  <a:srgbClr val="000000"/>
                </a:solidFill>
                <a:prstDash val="solid"/>
                <a:miter lim="0"/>
                <a:headEnd type="none" w="med" len="med"/>
                <a:tailEnd type="none" w="med" len="med"/>
              </a14:hiddenLine>
            </a:ext>
            <a:ext uri="{AF507438-7753-43e0-B8FC-AC1667EBCBE1}">
              <a14:hiddenEffects xmlns:a14="http://schemas.microsoft.com/office/drawing/2010/main" xmlns="">
                <a:effectLst>
                  <a:outerShdw blurRad="63500" dist="38099" dir="2700000" algn="ctr" rotWithShape="0">
                    <a:srgbClr val="000000">
                      <a:alpha val="74998"/>
                    </a:srgbClr>
                  </a:outerShdw>
                </a:effectLst>
              </a14:hiddenEffects>
            </a:ext>
          </a:extLst>
        </p:spPr>
      </p:pic>
      <p:pic>
        <p:nvPicPr>
          <p:cNvPr id="5" name="Picture 4"/>
          <p:cNvPicPr>
            <a:picLocks noChangeAspect="1"/>
          </p:cNvPicPr>
          <p:nvPr/>
        </p:nvPicPr>
        <p:blipFill>
          <a:blip r:embed="rId6"/>
          <a:stretch>
            <a:fillRect/>
          </a:stretch>
        </p:blipFill>
        <p:spPr>
          <a:xfrm>
            <a:off x="6443687" y="2036753"/>
            <a:ext cx="4835532" cy="3613667"/>
          </a:xfrm>
          <a:prstGeom prst="rect">
            <a:avLst/>
          </a:prstGeom>
        </p:spPr>
      </p:pic>
      <p:sp>
        <p:nvSpPr>
          <p:cNvPr id="8" name="TextBox 7"/>
          <p:cNvSpPr txBox="1"/>
          <p:nvPr/>
        </p:nvSpPr>
        <p:spPr>
          <a:xfrm>
            <a:off x="1099508" y="1075770"/>
            <a:ext cx="6433406" cy="3970318"/>
          </a:xfrm>
          <a:prstGeom prst="rect">
            <a:avLst/>
          </a:prstGeom>
          <a:noFill/>
        </p:spPr>
        <p:txBody>
          <a:bodyPr wrap="square" rtlCol="0">
            <a:spAutoFit/>
          </a:bodyPr>
          <a:lstStyle/>
          <a:p>
            <a:pPr marL="285750" indent="-285750">
              <a:buFont typeface="Arial" panose="020B0604020202020204" pitchFamily="34" charset="0"/>
              <a:buChar char="•"/>
            </a:pPr>
            <a:r>
              <a:rPr lang="tr-TR" sz="2800" b="1" dirty="0"/>
              <a:t>3 serisi </a:t>
            </a:r>
            <a:r>
              <a:rPr lang="tr-TR" sz="2800" dirty="0"/>
              <a:t>ürünler için eklenti</a:t>
            </a:r>
          </a:p>
          <a:p>
            <a:pPr marL="285750" indent="-285750">
              <a:buFont typeface="Arial" panose="020B0604020202020204" pitchFamily="34" charset="0"/>
              <a:buChar char="•"/>
            </a:pPr>
            <a:endParaRPr lang="tr-TR" sz="2800" dirty="0"/>
          </a:p>
          <a:p>
            <a:pPr marL="285750" indent="-285750">
              <a:buFont typeface="Arial" panose="020B0604020202020204" pitchFamily="34" charset="0"/>
              <a:buChar char="•"/>
            </a:pPr>
            <a:r>
              <a:rPr lang="tr-TR" sz="2800" dirty="0"/>
              <a:t>Standart platformlarda kolay geliştirme</a:t>
            </a:r>
          </a:p>
          <a:p>
            <a:pPr marL="285750" indent="-285750">
              <a:buFont typeface="Arial" panose="020B0604020202020204" pitchFamily="34" charset="0"/>
              <a:buChar char="•"/>
            </a:pPr>
            <a:endParaRPr lang="tr-TR" sz="2800" dirty="0"/>
          </a:p>
          <a:p>
            <a:pPr marL="285750" indent="-285750">
              <a:buFont typeface="Arial" panose="020B0604020202020204" pitchFamily="34" charset="0"/>
              <a:buChar char="•"/>
            </a:pPr>
            <a:r>
              <a:rPr lang="tr-TR" sz="2800" dirty="0"/>
              <a:t>Visual Studio Logo App Plugin</a:t>
            </a:r>
          </a:p>
          <a:p>
            <a:pPr marL="285750" indent="-285750">
              <a:buFont typeface="Arial" panose="020B0604020202020204" pitchFamily="34" charset="0"/>
              <a:buChar char="•"/>
            </a:pPr>
            <a:endParaRPr lang="tr-TR" sz="2800" dirty="0"/>
          </a:p>
          <a:p>
            <a:pPr marL="285750" indent="-285750">
              <a:buFont typeface="Arial" panose="020B0604020202020204" pitchFamily="34" charset="0"/>
              <a:buChar char="•"/>
            </a:pPr>
            <a:r>
              <a:rPr lang="tr-TR" sz="2800" dirty="0"/>
              <a:t>.net C#</a:t>
            </a:r>
          </a:p>
          <a:p>
            <a:pPr marL="285750" indent="-285750">
              <a:buFont typeface="Arial" panose="020B0604020202020204" pitchFamily="34" charset="0"/>
              <a:buChar char="•"/>
            </a:pPr>
            <a:endParaRPr lang="tr-TR" sz="2800" dirty="0"/>
          </a:p>
          <a:p>
            <a:pPr marL="285750" indent="-285750">
              <a:buFont typeface="Arial" panose="020B0604020202020204" pitchFamily="34" charset="0"/>
              <a:buChar char="•"/>
            </a:pPr>
            <a:r>
              <a:rPr lang="tr-TR" sz="2800" dirty="0"/>
              <a:t>Store.logo.com.tr</a:t>
            </a:r>
          </a:p>
        </p:txBody>
      </p:sp>
    </p:spTree>
    <p:extLst>
      <p:ext uri="{BB962C8B-B14F-4D97-AF65-F5344CB8AC3E}">
        <p14:creationId xmlns:p14="http://schemas.microsoft.com/office/powerpoint/2010/main" val="29349539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9915</TotalTime>
  <Words>744</Words>
  <Application>Microsoft Office PowerPoint</Application>
  <PresentationFormat>Widescreen</PresentationFormat>
  <Paragraphs>189</Paragraphs>
  <Slides>25</Slides>
  <Notes>17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25</vt:i4>
      </vt:variant>
    </vt:vector>
  </HeadingPairs>
  <TitlesOfParts>
    <vt:vector size="33" baseType="lpstr">
      <vt:lpstr>Arial</vt:lpstr>
      <vt:lpstr>Calibri</vt:lpstr>
      <vt:lpstr>Calibri Light</vt:lpstr>
      <vt:lpstr>Consolas</vt:lpstr>
      <vt:lpstr>Helvetica Light</vt:lpstr>
      <vt:lpstr>Times New Roman</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Fatma Aslantekin</dc:creator>
  <cp:lastModifiedBy>Sezgin Ozdemir</cp:lastModifiedBy>
  <cp:revision>231</cp:revision>
  <dcterms:created xsi:type="dcterms:W3CDTF">2013-12-19T13:57:34Z</dcterms:created>
  <dcterms:modified xsi:type="dcterms:W3CDTF">2017-02-22T07:52:49Z</dcterms:modified>
</cp:coreProperties>
</file>